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Anton" charset="1" panose="00000500000000000000"/>
      <p:regular r:id="rId22"/>
    </p:embeddedFont>
    <p:embeddedFont>
      <p:font typeface="Garet" charset="1" panose="00000000000000000000"/>
      <p:regular r:id="rId23"/>
    </p:embeddedFont>
    <p:embeddedFont>
      <p:font typeface="Canva Sans Bold" charset="1" panose="020B0803030501040103"/>
      <p:regular r:id="rId24"/>
    </p:embeddedFont>
    <p:embeddedFont>
      <p:font typeface="Garet Bold" charset="1" panose="00000000000000000000"/>
      <p:regular r:id="rId25"/>
    </p:embeddedFont>
    <p:embeddedFont>
      <p:font typeface="Canva Sans" charset="1" panose="020B05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svg>
</file>

<file path=ppt/media/image13.jpeg>
</file>

<file path=ppt/media/image14.png>
</file>

<file path=ppt/media/image15.svg>
</file>

<file path=ppt/media/image16.png>
</file>

<file path=ppt/media/image17.png>
</file>

<file path=ppt/media/image18.png>
</file>

<file path=ppt/media/image19.svg>
</file>

<file path=ppt/media/image2.sv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svg>
</file>

<file path=ppt/media/image5.jpe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image2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0" y="8728182"/>
            <a:ext cx="9905152" cy="1259059"/>
            <a:chOff x="0" y="0"/>
            <a:chExt cx="2583105" cy="328342"/>
          </a:xfrm>
        </p:grpSpPr>
        <p:sp>
          <p:nvSpPr>
            <p:cNvPr name="Freeform 3" id="3"/>
            <p:cNvSpPr/>
            <p:nvPr/>
          </p:nvSpPr>
          <p:spPr>
            <a:xfrm flipH="false" flipV="false" rot="0">
              <a:off x="0" y="0"/>
              <a:ext cx="2583105" cy="328342"/>
            </a:xfrm>
            <a:custGeom>
              <a:avLst/>
              <a:gdLst/>
              <a:ahLst/>
              <a:cxnLst/>
              <a:rect r="r" b="b" t="t" l="l"/>
              <a:pathLst>
                <a:path h="328342" w="2583105">
                  <a:moveTo>
                    <a:pt x="39862" y="0"/>
                  </a:moveTo>
                  <a:lnTo>
                    <a:pt x="2543243" y="0"/>
                  </a:lnTo>
                  <a:cubicBezTo>
                    <a:pt x="2553815" y="0"/>
                    <a:pt x="2563954" y="4200"/>
                    <a:pt x="2571430" y="11675"/>
                  </a:cubicBezTo>
                  <a:cubicBezTo>
                    <a:pt x="2578905" y="19151"/>
                    <a:pt x="2583105" y="29290"/>
                    <a:pt x="2583105" y="39862"/>
                  </a:cubicBezTo>
                  <a:lnTo>
                    <a:pt x="2583105" y="288481"/>
                  </a:lnTo>
                  <a:cubicBezTo>
                    <a:pt x="2583105" y="299053"/>
                    <a:pt x="2578905" y="309192"/>
                    <a:pt x="2571430" y="316667"/>
                  </a:cubicBezTo>
                  <a:cubicBezTo>
                    <a:pt x="2563954" y="324143"/>
                    <a:pt x="2553815" y="328342"/>
                    <a:pt x="2543243" y="328342"/>
                  </a:cubicBezTo>
                  <a:lnTo>
                    <a:pt x="39862" y="328342"/>
                  </a:lnTo>
                  <a:cubicBezTo>
                    <a:pt x="29290" y="328342"/>
                    <a:pt x="19151" y="324143"/>
                    <a:pt x="11675" y="316667"/>
                  </a:cubicBezTo>
                  <a:cubicBezTo>
                    <a:pt x="4200" y="309192"/>
                    <a:pt x="0" y="299053"/>
                    <a:pt x="0" y="288481"/>
                  </a:cubicBezTo>
                  <a:lnTo>
                    <a:pt x="0" y="39862"/>
                  </a:lnTo>
                  <a:cubicBezTo>
                    <a:pt x="0" y="29290"/>
                    <a:pt x="4200" y="19151"/>
                    <a:pt x="11675" y="11675"/>
                  </a:cubicBezTo>
                  <a:cubicBezTo>
                    <a:pt x="19151" y="4200"/>
                    <a:pt x="29290" y="0"/>
                    <a:pt x="39862" y="0"/>
                  </a:cubicBezTo>
                  <a:close/>
                </a:path>
              </a:pathLst>
            </a:custGeom>
            <a:solidFill>
              <a:srgbClr val="BB830F"/>
            </a:solidFill>
          </p:spPr>
        </p:sp>
        <p:sp>
          <p:nvSpPr>
            <p:cNvPr name="TextBox 4" id="4"/>
            <p:cNvSpPr txBox="true"/>
            <p:nvPr/>
          </p:nvSpPr>
          <p:spPr>
            <a:xfrm>
              <a:off x="0" y="-28575"/>
              <a:ext cx="2583105" cy="35691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true" rot="0">
            <a:off x="16010363" y="1059106"/>
            <a:ext cx="1248937" cy="1248937"/>
          </a:xfrm>
          <a:custGeom>
            <a:avLst/>
            <a:gdLst/>
            <a:ahLst/>
            <a:cxnLst/>
            <a:rect r="r" b="b" t="t" l="l"/>
            <a:pathLst>
              <a:path h="1248937" w="1248937">
                <a:moveTo>
                  <a:pt x="0" y="1248938"/>
                </a:moveTo>
                <a:lnTo>
                  <a:pt x="1248937" y="1248938"/>
                </a:lnTo>
                <a:lnTo>
                  <a:pt x="1248937" y="0"/>
                </a:lnTo>
                <a:lnTo>
                  <a:pt x="0" y="0"/>
                </a:lnTo>
                <a:lnTo>
                  <a:pt x="0" y="1248938"/>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308207" y="1627879"/>
            <a:ext cx="2225109" cy="222510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3913653" y="3002816"/>
            <a:ext cx="1619663" cy="608823"/>
          </a:xfrm>
          <a:custGeom>
            <a:avLst/>
            <a:gdLst/>
            <a:ahLst/>
            <a:cxnLst/>
            <a:rect r="r" b="b" t="t" l="l"/>
            <a:pathLst>
              <a:path h="608823" w="1619663">
                <a:moveTo>
                  <a:pt x="0" y="0"/>
                </a:moveTo>
                <a:lnTo>
                  <a:pt x="1619663" y="0"/>
                </a:lnTo>
                <a:lnTo>
                  <a:pt x="1619663" y="608823"/>
                </a:lnTo>
                <a:lnTo>
                  <a:pt x="0" y="608823"/>
                </a:lnTo>
                <a:lnTo>
                  <a:pt x="0" y="0"/>
                </a:lnTo>
                <a:close/>
              </a:path>
            </a:pathLst>
          </a:custGeom>
          <a:blipFill>
            <a:blip r:embed="rId4">
              <a:extLst>
                <a:ext uri="{96DAC541-7B7A-43D3-8B79-37D633B846F1}">
                  <asvg:svgBlip xmlns:asvg="http://schemas.microsoft.com/office/drawing/2016/SVG/main" r:embed="rId5"/>
                </a:ext>
              </a:extLst>
            </a:blip>
            <a:stretch>
              <a:fillRect l="-48085" t="0" r="0" b="0"/>
            </a:stretch>
          </a:blipFill>
        </p:spPr>
      </p:sp>
      <p:grpSp>
        <p:nvGrpSpPr>
          <p:cNvPr name="Group 10" id="10"/>
          <p:cNvGrpSpPr/>
          <p:nvPr/>
        </p:nvGrpSpPr>
        <p:grpSpPr>
          <a:xfrm rot="0">
            <a:off x="796178" y="547158"/>
            <a:ext cx="8081919" cy="4386551"/>
            <a:chOff x="0" y="0"/>
            <a:chExt cx="1252101" cy="679592"/>
          </a:xfrm>
        </p:grpSpPr>
        <p:sp>
          <p:nvSpPr>
            <p:cNvPr name="Freeform 11" id="11"/>
            <p:cNvSpPr/>
            <p:nvPr/>
          </p:nvSpPr>
          <p:spPr>
            <a:xfrm flipH="false" flipV="false" rot="0">
              <a:off x="0" y="0"/>
              <a:ext cx="1252101" cy="679592"/>
            </a:xfrm>
            <a:custGeom>
              <a:avLst/>
              <a:gdLst/>
              <a:ahLst/>
              <a:cxnLst/>
              <a:rect r="r" b="b" t="t" l="l"/>
              <a:pathLst>
                <a:path h="679592" w="1252101">
                  <a:moveTo>
                    <a:pt x="0" y="0"/>
                  </a:moveTo>
                  <a:lnTo>
                    <a:pt x="1252101" y="0"/>
                  </a:lnTo>
                  <a:lnTo>
                    <a:pt x="1252101" y="679592"/>
                  </a:lnTo>
                  <a:lnTo>
                    <a:pt x="0" y="679592"/>
                  </a:lnTo>
                  <a:close/>
                </a:path>
              </a:pathLst>
            </a:custGeom>
            <a:blipFill>
              <a:blip r:embed="rId6"/>
              <a:stretch>
                <a:fillRect l="0" t="-11375" r="0" b="-11375"/>
              </a:stretch>
            </a:blipFill>
            <a:ln cap="sq">
              <a:noFill/>
              <a:prstDash val="solid"/>
              <a:miter/>
            </a:ln>
          </p:spPr>
        </p:sp>
      </p:grpSp>
      <p:sp>
        <p:nvSpPr>
          <p:cNvPr name="Freeform 12" id="12"/>
          <p:cNvSpPr/>
          <p:nvPr/>
        </p:nvSpPr>
        <p:spPr>
          <a:xfrm flipH="false" flipV="false" rot="0">
            <a:off x="11296953" y="1167671"/>
            <a:ext cx="6247618" cy="3145524"/>
          </a:xfrm>
          <a:custGeom>
            <a:avLst/>
            <a:gdLst/>
            <a:ahLst/>
            <a:cxnLst/>
            <a:rect r="r" b="b" t="t" l="l"/>
            <a:pathLst>
              <a:path h="3145524" w="6247618">
                <a:moveTo>
                  <a:pt x="0" y="0"/>
                </a:moveTo>
                <a:lnTo>
                  <a:pt x="6247617" y="0"/>
                </a:lnTo>
                <a:lnTo>
                  <a:pt x="6247617" y="3145524"/>
                </a:lnTo>
                <a:lnTo>
                  <a:pt x="0" y="3145524"/>
                </a:lnTo>
                <a:lnTo>
                  <a:pt x="0" y="0"/>
                </a:lnTo>
                <a:close/>
              </a:path>
            </a:pathLst>
          </a:custGeom>
          <a:blipFill>
            <a:blip r:embed="rId7"/>
            <a:stretch>
              <a:fillRect l="0" t="-5861" r="0" b="-5861"/>
            </a:stretch>
          </a:blipFill>
        </p:spPr>
      </p:sp>
      <p:sp>
        <p:nvSpPr>
          <p:cNvPr name="TextBox 13" id="13"/>
          <p:cNvSpPr txBox="true"/>
          <p:nvPr/>
        </p:nvSpPr>
        <p:spPr>
          <a:xfrm rot="0">
            <a:off x="796178" y="5343071"/>
            <a:ext cx="6801133" cy="3266327"/>
          </a:xfrm>
          <a:prstGeom prst="rect">
            <a:avLst/>
          </a:prstGeom>
        </p:spPr>
        <p:txBody>
          <a:bodyPr anchor="t" rtlCol="false" tIns="0" lIns="0" bIns="0" rIns="0">
            <a:spAutoFit/>
          </a:bodyPr>
          <a:lstStyle/>
          <a:p>
            <a:pPr algn="l">
              <a:lnSpc>
                <a:spcPts val="6402"/>
              </a:lnSpc>
            </a:pPr>
            <a:r>
              <a:rPr lang="en-US" sz="5767">
                <a:solidFill>
                  <a:srgbClr val="FFFFFF"/>
                </a:solidFill>
                <a:latin typeface="Anton"/>
                <a:ea typeface="Anton"/>
                <a:cs typeface="Anton"/>
                <a:sym typeface="Anton"/>
              </a:rPr>
              <a:t>WEB SCRAPING AND EXPLORATORY DATA ANALYSIS OF FLIPKART MOBILE LISTINGS</a:t>
            </a:r>
          </a:p>
        </p:txBody>
      </p:sp>
      <p:sp>
        <p:nvSpPr>
          <p:cNvPr name="TextBox 14" id="14"/>
          <p:cNvSpPr txBox="true"/>
          <p:nvPr/>
        </p:nvSpPr>
        <p:spPr>
          <a:xfrm rot="0">
            <a:off x="407145" y="8908672"/>
            <a:ext cx="11523674" cy="449040"/>
          </a:xfrm>
          <a:prstGeom prst="rect">
            <a:avLst/>
          </a:prstGeom>
        </p:spPr>
        <p:txBody>
          <a:bodyPr anchor="t" rtlCol="false" tIns="0" lIns="0" bIns="0" rIns="0">
            <a:spAutoFit/>
          </a:bodyPr>
          <a:lstStyle/>
          <a:p>
            <a:pPr algn="l">
              <a:lnSpc>
                <a:spcPts val="3428"/>
              </a:lnSpc>
            </a:pPr>
            <a:r>
              <a:rPr lang="en-US" sz="3428">
                <a:solidFill>
                  <a:srgbClr val="FFFFFF"/>
                </a:solidFill>
                <a:latin typeface="Garet"/>
                <a:ea typeface="Garet"/>
                <a:cs typeface="Garet"/>
                <a:sym typeface="Garet"/>
              </a:rPr>
              <a:t>From Data Collection to Market Insights</a:t>
            </a:r>
          </a:p>
        </p:txBody>
      </p:sp>
      <p:sp>
        <p:nvSpPr>
          <p:cNvPr name="TextBox 15" id="15"/>
          <p:cNvSpPr txBox="true"/>
          <p:nvPr/>
        </p:nvSpPr>
        <p:spPr>
          <a:xfrm rot="0">
            <a:off x="11011682" y="7798134"/>
            <a:ext cx="6818158" cy="1904922"/>
          </a:xfrm>
          <a:prstGeom prst="rect">
            <a:avLst/>
          </a:prstGeom>
        </p:spPr>
        <p:txBody>
          <a:bodyPr anchor="t" rtlCol="false" tIns="0" lIns="0" bIns="0" rIns="0">
            <a:spAutoFit/>
          </a:bodyPr>
          <a:lstStyle/>
          <a:p>
            <a:pPr algn="just">
              <a:lnSpc>
                <a:spcPts val="3946"/>
              </a:lnSpc>
            </a:pPr>
            <a:r>
              <a:rPr lang="en-US" sz="3946">
                <a:solidFill>
                  <a:srgbClr val="FFFFFF"/>
                </a:solidFill>
                <a:latin typeface="Garet"/>
                <a:ea typeface="Garet"/>
                <a:cs typeface="Garet"/>
                <a:sym typeface="Garet"/>
              </a:rPr>
              <a:t>Presented by: M. Sai Ajay Gowdu</a:t>
            </a:r>
          </a:p>
          <a:p>
            <a:pPr algn="just">
              <a:lnSpc>
                <a:spcPts val="3546"/>
              </a:lnSpc>
            </a:pPr>
          </a:p>
          <a:p>
            <a:pPr algn="just">
              <a:lnSpc>
                <a:spcPts val="3546"/>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sp>
        <p:nvSpPr>
          <p:cNvPr name="Freeform 2" id="2"/>
          <p:cNvSpPr/>
          <p:nvPr/>
        </p:nvSpPr>
        <p:spPr>
          <a:xfrm flipH="false" flipV="false" rot="0">
            <a:off x="324191" y="0"/>
            <a:ext cx="7144247" cy="7134269"/>
          </a:xfrm>
          <a:custGeom>
            <a:avLst/>
            <a:gdLst/>
            <a:ahLst/>
            <a:cxnLst/>
            <a:rect r="r" b="b" t="t" l="l"/>
            <a:pathLst>
              <a:path h="7134269" w="7144247">
                <a:moveTo>
                  <a:pt x="0" y="0"/>
                </a:moveTo>
                <a:lnTo>
                  <a:pt x="7144247" y="0"/>
                </a:lnTo>
                <a:lnTo>
                  <a:pt x="7144247" y="7134269"/>
                </a:lnTo>
                <a:lnTo>
                  <a:pt x="0" y="7134269"/>
                </a:lnTo>
                <a:lnTo>
                  <a:pt x="0" y="0"/>
                </a:lnTo>
                <a:close/>
              </a:path>
            </a:pathLst>
          </a:custGeom>
          <a:blipFill>
            <a:blip r:embed="rId2"/>
            <a:stretch>
              <a:fillRect l="0" t="0" r="0" b="0"/>
            </a:stretch>
          </a:blipFill>
        </p:spPr>
      </p:sp>
      <p:sp>
        <p:nvSpPr>
          <p:cNvPr name="TextBox 3" id="3"/>
          <p:cNvSpPr txBox="true"/>
          <p:nvPr/>
        </p:nvSpPr>
        <p:spPr>
          <a:xfrm rot="0">
            <a:off x="7550994" y="343015"/>
            <a:ext cx="10737006" cy="6156519"/>
          </a:xfrm>
          <a:prstGeom prst="rect">
            <a:avLst/>
          </a:prstGeom>
        </p:spPr>
        <p:txBody>
          <a:bodyPr anchor="t" rtlCol="false" tIns="0" lIns="0" bIns="0" rIns="0">
            <a:spAutoFit/>
          </a:bodyPr>
          <a:lstStyle/>
          <a:p>
            <a:pPr algn="ctr" marL="650989" indent="-325494" lvl="1">
              <a:lnSpc>
                <a:spcPts val="4221"/>
              </a:lnSpc>
              <a:buFont typeface="Arial"/>
              <a:buChar char="•"/>
            </a:pPr>
            <a:r>
              <a:rPr lang="en-US" sz="3015">
                <a:solidFill>
                  <a:srgbClr val="000000"/>
                </a:solidFill>
                <a:latin typeface="Canva Sans"/>
                <a:ea typeface="Canva Sans"/>
                <a:cs typeface="Canva Sans"/>
                <a:sym typeface="Canva Sans"/>
              </a:rPr>
              <a:t>🔹 Insight 1: “Coming Soon” phones are usually priced higher </a:t>
            </a:r>
          </a:p>
          <a:p>
            <a:pPr algn="just">
              <a:lnSpc>
                <a:spcPts val="4087"/>
              </a:lnSpc>
            </a:pPr>
            <a:r>
              <a:rPr lang="en-US" sz="2919">
                <a:solidFill>
                  <a:srgbClr val="000000"/>
                </a:solidFill>
                <a:latin typeface="Canva Sans"/>
                <a:ea typeface="Canva Sans"/>
                <a:cs typeface="Canva Sans"/>
                <a:sym typeface="Canva Sans"/>
              </a:rPr>
              <a:t>  </a:t>
            </a:r>
            <a:r>
              <a:rPr lang="en-US" sz="2919">
                <a:solidFill>
                  <a:srgbClr val="000000"/>
                </a:solidFill>
                <a:latin typeface="Canva Sans"/>
                <a:ea typeface="Canva Sans"/>
                <a:cs typeface="Canva Sans"/>
                <a:sym typeface="Canva Sans"/>
              </a:rPr>
              <a:t>Example:</a:t>
            </a:r>
          </a:p>
          <a:p>
            <a:pPr algn="ctr">
              <a:lnSpc>
                <a:spcPts val="4215"/>
              </a:lnSpc>
            </a:pPr>
            <a:r>
              <a:rPr lang="en-US" sz="3010">
                <a:solidFill>
                  <a:srgbClr val="000000"/>
                </a:solidFill>
                <a:latin typeface="Canva Sans"/>
                <a:ea typeface="Canva Sans"/>
                <a:cs typeface="Canva Sans"/>
                <a:sym typeface="Canva Sans"/>
              </a:rPr>
              <a:t>Apple Available → ~₹93k Coming Soon → ~₹1.01L (highest)</a:t>
            </a:r>
          </a:p>
          <a:p>
            <a:pPr algn="ctr">
              <a:lnSpc>
                <a:spcPts val="4029"/>
              </a:lnSpc>
            </a:pPr>
            <a:r>
              <a:rPr lang="en-US" sz="2878">
                <a:solidFill>
                  <a:srgbClr val="000000"/>
                </a:solidFill>
                <a:latin typeface="Canva Sans"/>
                <a:ea typeface="Canva Sans"/>
                <a:cs typeface="Canva Sans"/>
                <a:sym typeface="Canva Sans"/>
              </a:rPr>
              <a:t>I</a:t>
            </a:r>
            <a:r>
              <a:rPr lang="en-US" sz="2878">
                <a:solidFill>
                  <a:srgbClr val="000000"/>
                </a:solidFill>
                <a:latin typeface="Canva Sans"/>
                <a:ea typeface="Canva Sans"/>
                <a:cs typeface="Canva Sans"/>
                <a:sym typeface="Canva Sans"/>
              </a:rPr>
              <a:t>QOO</a:t>
            </a:r>
          </a:p>
          <a:p>
            <a:pPr algn="ctr">
              <a:lnSpc>
                <a:spcPts val="4239"/>
              </a:lnSpc>
            </a:pPr>
            <a:r>
              <a:rPr lang="en-US" sz="3028">
                <a:solidFill>
                  <a:srgbClr val="000000"/>
                </a:solidFill>
                <a:latin typeface="Canva Sans"/>
                <a:ea typeface="Canva Sans"/>
                <a:cs typeface="Canva Sans"/>
                <a:sym typeface="Canva Sans"/>
              </a:rPr>
              <a:t>Available → ~₹27.7k Coming Soon → ~₹31.8k</a:t>
            </a:r>
          </a:p>
          <a:p>
            <a:pPr algn="l" marL="647604" indent="-323802" lvl="1">
              <a:lnSpc>
                <a:spcPts val="4199"/>
              </a:lnSpc>
              <a:buFont typeface="Arial"/>
              <a:buChar char="•"/>
            </a:pPr>
            <a:r>
              <a:rPr lang="en-US" sz="2999">
                <a:solidFill>
                  <a:srgbClr val="000000"/>
                </a:solidFill>
                <a:latin typeface="Canva Sans"/>
                <a:ea typeface="Canva Sans"/>
                <a:cs typeface="Canva Sans"/>
                <a:sym typeface="Canva Sans"/>
              </a:rPr>
              <a:t>👉 Interpretation:</a:t>
            </a:r>
          </a:p>
          <a:p>
            <a:pPr algn="ctr">
              <a:lnSpc>
                <a:spcPts val="4227"/>
              </a:lnSpc>
            </a:pPr>
            <a:r>
              <a:rPr lang="en-US" sz="3019">
                <a:solidFill>
                  <a:srgbClr val="000000"/>
                </a:solidFill>
                <a:latin typeface="Canva Sans"/>
                <a:ea typeface="Canva Sans"/>
                <a:cs typeface="Canva Sans"/>
                <a:sym typeface="Canva Sans"/>
              </a:rPr>
              <a:t>Upcoming models tend to be listed at higher prices, indicating launch-phase or premium positioning</a:t>
            </a:r>
          </a:p>
          <a:p>
            <a:pPr algn="l">
              <a:lnSpc>
                <a:spcPts val="3807"/>
              </a:lnSpc>
            </a:pPr>
          </a:p>
          <a:p>
            <a:pPr algn="ctr">
              <a:lnSpc>
                <a:spcPts val="3807"/>
              </a:lnSpc>
            </a:pPr>
          </a:p>
          <a:p>
            <a:pPr algn="ctr">
              <a:lnSpc>
                <a:spcPts val="3807"/>
              </a:lnSpc>
            </a:pPr>
          </a:p>
        </p:txBody>
      </p:sp>
      <p:sp>
        <p:nvSpPr>
          <p:cNvPr name="TextBox 4" id="4"/>
          <p:cNvSpPr txBox="true"/>
          <p:nvPr/>
        </p:nvSpPr>
        <p:spPr>
          <a:xfrm rot="0">
            <a:off x="7369742" y="5841864"/>
            <a:ext cx="11099509" cy="47815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 Insight 2: “Currently unavailable” phones are often older models</a:t>
            </a:r>
          </a:p>
          <a:p>
            <a:pPr algn="ctr">
              <a:lnSpc>
                <a:spcPts val="4200"/>
              </a:lnSpc>
            </a:pPr>
            <a:r>
              <a:rPr lang="en-US" sz="3000">
                <a:solidFill>
                  <a:srgbClr val="000000"/>
                </a:solidFill>
                <a:latin typeface="Canva Sans"/>
                <a:ea typeface="Canva Sans"/>
                <a:cs typeface="Canva Sans"/>
                <a:sym typeface="Canva Sans"/>
              </a:rPr>
              <a:t>Example:</a:t>
            </a:r>
          </a:p>
          <a:p>
            <a:pPr algn="ctr">
              <a:lnSpc>
                <a:spcPts val="4200"/>
              </a:lnSpc>
            </a:pPr>
            <a:r>
              <a:rPr lang="en-US" sz="3000">
                <a:solidFill>
                  <a:srgbClr val="000000"/>
                </a:solidFill>
                <a:latin typeface="Canva Sans"/>
                <a:ea typeface="Canva Sans"/>
                <a:cs typeface="Canva Sans"/>
                <a:sym typeface="Canva Sans"/>
              </a:rPr>
              <a:t>Google Available → ~₹91.5k</a:t>
            </a:r>
          </a:p>
          <a:p>
            <a:pPr algn="ctr">
              <a:lnSpc>
                <a:spcPts val="4200"/>
              </a:lnSpc>
            </a:pPr>
            <a:r>
              <a:rPr lang="en-US" sz="3000">
                <a:solidFill>
                  <a:srgbClr val="000000"/>
                </a:solidFill>
                <a:latin typeface="Canva Sans"/>
                <a:ea typeface="Canva Sans"/>
                <a:cs typeface="Canva Sans"/>
                <a:sym typeface="Canva Sans"/>
              </a:rPr>
              <a:t>Unavailable → ~₹62.5k</a:t>
            </a:r>
          </a:p>
          <a:p>
            <a:pPr algn="l">
              <a:lnSpc>
                <a:spcPts val="4200"/>
              </a:lnSpc>
            </a:pPr>
            <a:r>
              <a:rPr lang="en-US" sz="3000">
                <a:solidFill>
                  <a:srgbClr val="000000"/>
                </a:solidFill>
                <a:latin typeface="Canva Sans"/>
                <a:ea typeface="Canva Sans"/>
                <a:cs typeface="Canva Sans"/>
                <a:sym typeface="Canva Sans"/>
              </a:rPr>
              <a:t>👉 Interpretation:</a:t>
            </a:r>
          </a:p>
          <a:p>
            <a:pPr algn="ctr">
              <a:lnSpc>
                <a:spcPts val="4200"/>
              </a:lnSpc>
            </a:pPr>
            <a:r>
              <a:rPr lang="en-US" sz="3000">
                <a:solidFill>
                  <a:srgbClr val="000000"/>
                </a:solidFill>
                <a:latin typeface="Canva Sans"/>
                <a:ea typeface="Canva Sans"/>
                <a:cs typeface="Canva Sans"/>
                <a:sym typeface="Canva Sans"/>
              </a:rPr>
              <a:t>Lower prices for unavailable listings suggest older or discontinued models with reduced pricing.</a:t>
            </a:r>
          </a:p>
          <a:p>
            <a:pPr algn="ctr">
              <a:lnSpc>
                <a:spcPts val="42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sp>
        <p:nvSpPr>
          <p:cNvPr name="Freeform 2" id="2"/>
          <p:cNvSpPr/>
          <p:nvPr/>
        </p:nvSpPr>
        <p:spPr>
          <a:xfrm flipH="false" flipV="false" rot="0">
            <a:off x="280602" y="293555"/>
            <a:ext cx="7929654" cy="5976977"/>
          </a:xfrm>
          <a:custGeom>
            <a:avLst/>
            <a:gdLst/>
            <a:ahLst/>
            <a:cxnLst/>
            <a:rect r="r" b="b" t="t" l="l"/>
            <a:pathLst>
              <a:path h="5976977" w="7929654">
                <a:moveTo>
                  <a:pt x="0" y="0"/>
                </a:moveTo>
                <a:lnTo>
                  <a:pt x="7929654" y="0"/>
                </a:lnTo>
                <a:lnTo>
                  <a:pt x="7929654" y="5976976"/>
                </a:lnTo>
                <a:lnTo>
                  <a:pt x="0" y="5976976"/>
                </a:lnTo>
                <a:lnTo>
                  <a:pt x="0" y="0"/>
                </a:lnTo>
                <a:close/>
              </a:path>
            </a:pathLst>
          </a:custGeom>
          <a:blipFill>
            <a:blip r:embed="rId2"/>
            <a:stretch>
              <a:fillRect l="0" t="0" r="0" b="0"/>
            </a:stretch>
          </a:blipFill>
        </p:spPr>
      </p:sp>
      <p:sp>
        <p:nvSpPr>
          <p:cNvPr name="Freeform 3" id="3"/>
          <p:cNvSpPr/>
          <p:nvPr/>
        </p:nvSpPr>
        <p:spPr>
          <a:xfrm flipH="false" flipV="false" rot="0">
            <a:off x="8549401" y="304073"/>
            <a:ext cx="7981883" cy="5966458"/>
          </a:xfrm>
          <a:custGeom>
            <a:avLst/>
            <a:gdLst/>
            <a:ahLst/>
            <a:cxnLst/>
            <a:rect r="r" b="b" t="t" l="l"/>
            <a:pathLst>
              <a:path h="5966458" w="7981883">
                <a:moveTo>
                  <a:pt x="0" y="0"/>
                </a:moveTo>
                <a:lnTo>
                  <a:pt x="7981884" y="0"/>
                </a:lnTo>
                <a:lnTo>
                  <a:pt x="7981884" y="5966458"/>
                </a:lnTo>
                <a:lnTo>
                  <a:pt x="0" y="5966458"/>
                </a:lnTo>
                <a:lnTo>
                  <a:pt x="0" y="0"/>
                </a:lnTo>
                <a:close/>
              </a:path>
            </a:pathLst>
          </a:custGeom>
          <a:blipFill>
            <a:blip r:embed="rId3"/>
            <a:stretch>
              <a:fillRect l="0" t="0" r="0" b="0"/>
            </a:stretch>
          </a:blipFill>
        </p:spPr>
      </p:sp>
      <p:sp>
        <p:nvSpPr>
          <p:cNvPr name="TextBox 4" id="4"/>
          <p:cNvSpPr txBox="true"/>
          <p:nvPr/>
        </p:nvSpPr>
        <p:spPr>
          <a:xfrm rot="0">
            <a:off x="0" y="6495007"/>
            <a:ext cx="18288000" cy="410972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 KDE Distribution Analysis</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The price distribution is right-skewed, indicating a higher concentration of budget and mid-range smartphones with a smaller number of high-priced premium models.</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The camera specification distribution is multimodal, revealing clear segmentation across budget, mid-range, and premium devices, with mid-range specifications being the most prevalent.</a:t>
            </a:r>
          </a:p>
          <a:p>
            <a:pPr algn="ctr">
              <a:lnSpc>
                <a:spcPts val="475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sp>
        <p:nvSpPr>
          <p:cNvPr name="Freeform 2" id="2"/>
          <p:cNvSpPr/>
          <p:nvPr/>
        </p:nvSpPr>
        <p:spPr>
          <a:xfrm flipH="false" flipV="false" rot="0">
            <a:off x="283837" y="286230"/>
            <a:ext cx="7857870" cy="5991626"/>
          </a:xfrm>
          <a:custGeom>
            <a:avLst/>
            <a:gdLst/>
            <a:ahLst/>
            <a:cxnLst/>
            <a:rect r="r" b="b" t="t" l="l"/>
            <a:pathLst>
              <a:path h="5991626" w="7857870">
                <a:moveTo>
                  <a:pt x="0" y="0"/>
                </a:moveTo>
                <a:lnTo>
                  <a:pt x="7857869" y="0"/>
                </a:lnTo>
                <a:lnTo>
                  <a:pt x="7857869" y="5991626"/>
                </a:lnTo>
                <a:lnTo>
                  <a:pt x="0" y="5991626"/>
                </a:lnTo>
                <a:lnTo>
                  <a:pt x="0" y="0"/>
                </a:lnTo>
                <a:close/>
              </a:path>
            </a:pathLst>
          </a:custGeom>
          <a:blipFill>
            <a:blip r:embed="rId2"/>
            <a:stretch>
              <a:fillRect l="0" t="0" r="0" b="0"/>
            </a:stretch>
          </a:blipFill>
        </p:spPr>
      </p:sp>
      <p:sp>
        <p:nvSpPr>
          <p:cNvPr name="TextBox 3" id="3"/>
          <p:cNvSpPr txBox="true"/>
          <p:nvPr/>
        </p:nvSpPr>
        <p:spPr>
          <a:xfrm rot="0">
            <a:off x="8518752" y="323850"/>
            <a:ext cx="9148762" cy="9582150"/>
          </a:xfrm>
          <a:prstGeom prst="rect">
            <a:avLst/>
          </a:prstGeom>
        </p:spPr>
        <p:txBody>
          <a:bodyPr anchor="t" rtlCol="false" tIns="0" lIns="0" bIns="0" rIns="0">
            <a:spAutoFit/>
          </a:bodyPr>
          <a:lstStyle/>
          <a:p>
            <a:pPr algn="l">
              <a:lnSpc>
                <a:spcPts val="4200"/>
              </a:lnSpc>
            </a:pPr>
            <a:r>
              <a:rPr lang="en-US" sz="3000">
                <a:solidFill>
                  <a:srgbClr val="000000"/>
                </a:solidFill>
                <a:latin typeface="Canva Sans"/>
                <a:ea typeface="Canva Sans"/>
                <a:cs typeface="Canva Sans"/>
                <a:sym typeface="Canva Sans"/>
              </a:rPr>
              <a:t>Insight 1: Brand price stability vs volatility</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Apple, Samsung, Google → wide violins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 → Large price range, multiple segments (budget → premium)</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CMF, POCO → narrow violins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 → Focused pricing, limited range</a:t>
            </a:r>
          </a:p>
          <a:p>
            <a:pPr algn="l">
              <a:lnSpc>
                <a:spcPts val="4200"/>
              </a:lnSpc>
            </a:pPr>
            <a:r>
              <a:rPr lang="en-US" sz="3000">
                <a:solidFill>
                  <a:srgbClr val="000000"/>
                </a:solidFill>
                <a:latin typeface="Canva Sans"/>
                <a:ea typeface="Canva Sans"/>
                <a:cs typeface="Canva Sans"/>
                <a:sym typeface="Canva Sans"/>
              </a:rPr>
              <a:t>👉 This reveals pricing strategy consistency, not just price level.</a:t>
            </a:r>
          </a:p>
          <a:p>
            <a:pPr algn="l">
              <a:lnSpc>
                <a:spcPts val="4200"/>
              </a:lnSpc>
            </a:pPr>
            <a:r>
              <a:rPr lang="en-US" sz="3000">
                <a:solidFill>
                  <a:srgbClr val="000000"/>
                </a:solidFill>
                <a:latin typeface="Canva Sans"/>
                <a:ea typeface="Canva Sans"/>
                <a:cs typeface="Canva Sans"/>
                <a:sym typeface="Canva Sans"/>
              </a:rPr>
              <a:t>🔹 Insight 2: Multi-segment vs single-segment brands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Wide + multiple bulges = multi-segment brands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Narrow + single bulge = single-segment brands</a:t>
            </a:r>
          </a:p>
          <a:p>
            <a:pPr algn="l">
              <a:lnSpc>
                <a:spcPts val="4200"/>
              </a:lnSpc>
            </a:pPr>
            <a:r>
              <a:rPr lang="en-US" sz="3000">
                <a:solidFill>
                  <a:srgbClr val="000000"/>
                </a:solidFill>
                <a:latin typeface="Canva Sans"/>
                <a:ea typeface="Canva Sans"/>
                <a:cs typeface="Canva Sans"/>
                <a:sym typeface="Canva Sans"/>
              </a:rPr>
              <a:t>This is a strategy insight, not shown elsewhere.</a:t>
            </a:r>
          </a:p>
          <a:p>
            <a:pPr algn="l">
              <a:lnSpc>
                <a:spcPts val="4200"/>
              </a:lnSpc>
            </a:pPr>
            <a:r>
              <a:rPr lang="en-US" sz="3000">
                <a:solidFill>
                  <a:srgbClr val="000000"/>
                </a:solidFill>
                <a:latin typeface="Canva Sans"/>
                <a:ea typeface="Canva Sans"/>
                <a:cs typeface="Canva Sans"/>
                <a:sym typeface="Canva Sans"/>
              </a:rPr>
              <a:t>🔹 Insight 3: Presence of outliers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Premium brands show high-price outliers</a:t>
            </a:r>
          </a:p>
          <a:p>
            <a:pPr algn="l" marL="647702" indent="-323851" lvl="1">
              <a:lnSpc>
                <a:spcPts val="4200"/>
              </a:lnSpc>
              <a:buFont typeface="Arial"/>
              <a:buChar char="•"/>
            </a:pPr>
            <a:r>
              <a:rPr lang="en-US" sz="3000">
                <a:solidFill>
                  <a:srgbClr val="000000"/>
                </a:solidFill>
                <a:latin typeface="Canva Sans"/>
                <a:ea typeface="Canva Sans"/>
                <a:cs typeface="Canva Sans"/>
                <a:sym typeface="Canva Sans"/>
              </a:rPr>
              <a:t>Budget brands rarely have extreme outliers</a:t>
            </a:r>
          </a:p>
          <a:p>
            <a:pPr algn="l">
              <a:lnSpc>
                <a:spcPts val="42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sp>
        <p:nvSpPr>
          <p:cNvPr name="Freeform 2" id="2"/>
          <p:cNvSpPr/>
          <p:nvPr/>
        </p:nvSpPr>
        <p:spPr>
          <a:xfrm flipH="false" flipV="false" rot="0">
            <a:off x="0" y="545200"/>
            <a:ext cx="8052345" cy="6482138"/>
          </a:xfrm>
          <a:custGeom>
            <a:avLst/>
            <a:gdLst/>
            <a:ahLst/>
            <a:cxnLst/>
            <a:rect r="r" b="b" t="t" l="l"/>
            <a:pathLst>
              <a:path h="6482138" w="8052345">
                <a:moveTo>
                  <a:pt x="0" y="0"/>
                </a:moveTo>
                <a:lnTo>
                  <a:pt x="8052345" y="0"/>
                </a:lnTo>
                <a:lnTo>
                  <a:pt x="8052345" y="6482138"/>
                </a:lnTo>
                <a:lnTo>
                  <a:pt x="0" y="6482138"/>
                </a:lnTo>
                <a:lnTo>
                  <a:pt x="0" y="0"/>
                </a:lnTo>
                <a:close/>
              </a:path>
            </a:pathLst>
          </a:custGeom>
          <a:blipFill>
            <a:blip r:embed="rId2"/>
            <a:stretch>
              <a:fillRect l="0" t="0" r="0" b="0"/>
            </a:stretch>
          </a:blipFill>
        </p:spPr>
      </p:sp>
      <p:sp>
        <p:nvSpPr>
          <p:cNvPr name="TextBox 3" id="3"/>
          <p:cNvSpPr txBox="true"/>
          <p:nvPr/>
        </p:nvSpPr>
        <p:spPr>
          <a:xfrm rot="0">
            <a:off x="9139238" y="4305617"/>
            <a:ext cx="9525" cy="313690"/>
          </a:xfrm>
          <a:prstGeom prst="rect">
            <a:avLst/>
          </a:prstGeom>
        </p:spPr>
        <p:txBody>
          <a:bodyPr anchor="t" rtlCol="false" tIns="0" lIns="0" bIns="0" rIns="0">
            <a:spAutoFit/>
          </a:bodyPr>
          <a:lstStyle/>
          <a:p>
            <a:pPr algn="ctr">
              <a:lnSpc>
                <a:spcPts val="2659"/>
              </a:lnSpc>
              <a:spcBef>
                <a:spcPct val="0"/>
              </a:spcBef>
            </a:pPr>
          </a:p>
        </p:txBody>
      </p:sp>
      <p:sp>
        <p:nvSpPr>
          <p:cNvPr name="TextBox 4" id="4"/>
          <p:cNvSpPr txBox="true"/>
          <p:nvPr/>
        </p:nvSpPr>
        <p:spPr>
          <a:xfrm rot="0">
            <a:off x="8052345" y="971550"/>
            <a:ext cx="9552214" cy="7448550"/>
          </a:xfrm>
          <a:prstGeom prst="rect">
            <a:avLst/>
          </a:prstGeom>
        </p:spPr>
        <p:txBody>
          <a:bodyPr anchor="t" rtlCol="false" tIns="0" lIns="0" bIns="0" rIns="0">
            <a:spAutoFit/>
          </a:bodyPr>
          <a:lstStyle/>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Price has a moderate positive correlation with ROM (0.52) and RAM (0.47), indicating that storage and performance are important pricing factors.</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RAM and ROM are strongly correlated (0.81), showing that higher storage variants are usually paired with higher RAM.</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Camera specifications (front and back) show weak correlation with price, suggesting megapixels alone do not drive pricing.</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Battery, warranty, and ratings have minimal correlation with price, indicating limited influence on listed prices.</a:t>
            </a:r>
          </a:p>
          <a:p>
            <a:pPr algn="ctr">
              <a:lnSpc>
                <a:spcPts val="4200"/>
              </a:lnSpc>
            </a:pP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99B6A3"/>
        </a:solidFill>
      </p:bgPr>
    </p:bg>
    <p:spTree>
      <p:nvGrpSpPr>
        <p:cNvPr id="1" name=""/>
        <p:cNvGrpSpPr/>
        <p:nvPr/>
      </p:nvGrpSpPr>
      <p:grpSpPr>
        <a:xfrm>
          <a:off x="0" y="0"/>
          <a:ext cx="0" cy="0"/>
          <a:chOff x="0" y="0"/>
          <a:chExt cx="0" cy="0"/>
        </a:xfrm>
      </p:grpSpPr>
      <p:sp>
        <p:nvSpPr>
          <p:cNvPr name="TextBox 2" id="2"/>
          <p:cNvSpPr txBox="true"/>
          <p:nvPr/>
        </p:nvSpPr>
        <p:spPr>
          <a:xfrm rot="0">
            <a:off x="3541358" y="481971"/>
            <a:ext cx="10029627" cy="979157"/>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Conclusion &amp; Key Takeaways</a:t>
            </a:r>
          </a:p>
        </p:txBody>
      </p:sp>
      <p:sp>
        <p:nvSpPr>
          <p:cNvPr name="TextBox 3" id="3"/>
          <p:cNvSpPr txBox="true"/>
          <p:nvPr/>
        </p:nvSpPr>
        <p:spPr>
          <a:xfrm rot="0">
            <a:off x="1028700" y="2077085"/>
            <a:ext cx="14630400" cy="7181215"/>
          </a:xfrm>
          <a:prstGeom prst="rect">
            <a:avLst/>
          </a:prstGeom>
        </p:spPr>
        <p:txBody>
          <a:bodyPr anchor="t" rtlCol="false" tIns="0" lIns="0" bIns="0" rIns="0">
            <a:spAutoFit/>
          </a:bodyPr>
          <a:lstStyle/>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Smartphone listings on Flipkart show clear availability-based lifecycle patterns, with many models becoming unavailable over time</a:t>
            </a:r>
          </a:p>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Pricing varies by availability status, with “Coming Soon” models generally positioned at higher prices</a:t>
            </a:r>
          </a:p>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Premium brands operate across multiple price segments, while budget brands maintain more stable and narrow pricing ranges</a:t>
            </a:r>
          </a:p>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Feature-based analysis shows that RAM and ROM have stronger associations with price than camera specifications</a:t>
            </a:r>
          </a:p>
          <a:p>
            <a:pPr algn="ctr" marL="734059" indent="-367030" lvl="1">
              <a:lnSpc>
                <a:spcPts val="4759"/>
              </a:lnSpc>
              <a:buAutoNum type="arabicPeriod" startAt="1"/>
            </a:pPr>
            <a:r>
              <a:rPr lang="en-US" sz="3399">
                <a:solidFill>
                  <a:srgbClr val="000000"/>
                </a:solidFill>
                <a:latin typeface="Canva Sans"/>
                <a:ea typeface="Canva Sans"/>
                <a:cs typeface="Canva Sans"/>
                <a:sym typeface="Canva Sans"/>
              </a:rPr>
              <a:t>Distribution analysis reveals distinct budget, mid-range, and premium segments, particularly evident in camera specifications</a:t>
            </a:r>
          </a:p>
          <a:p>
            <a:pPr algn="ctr">
              <a:lnSpc>
                <a:spcPts val="4759"/>
              </a:lnSpc>
            </a:pP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99B6A3"/>
        </a:solidFill>
      </p:bgPr>
    </p:bg>
    <p:spTree>
      <p:nvGrpSpPr>
        <p:cNvPr id="1" name=""/>
        <p:cNvGrpSpPr/>
        <p:nvPr/>
      </p:nvGrpSpPr>
      <p:grpSpPr>
        <a:xfrm>
          <a:off x="0" y="0"/>
          <a:ext cx="0" cy="0"/>
          <a:chOff x="0" y="0"/>
          <a:chExt cx="0" cy="0"/>
        </a:xfrm>
      </p:grpSpPr>
      <p:sp>
        <p:nvSpPr>
          <p:cNvPr name="TextBox 2" id="2"/>
          <p:cNvSpPr txBox="true"/>
          <p:nvPr/>
        </p:nvSpPr>
        <p:spPr>
          <a:xfrm rot="0">
            <a:off x="4183424" y="914400"/>
            <a:ext cx="8157667" cy="979157"/>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Challenges &amp; Learnings</a:t>
            </a:r>
          </a:p>
        </p:txBody>
      </p:sp>
      <p:sp>
        <p:nvSpPr>
          <p:cNvPr name="TextBox 3" id="3"/>
          <p:cNvSpPr txBox="true"/>
          <p:nvPr/>
        </p:nvSpPr>
        <p:spPr>
          <a:xfrm rot="0">
            <a:off x="1371600" y="2631939"/>
            <a:ext cx="15054943" cy="598106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Faced challenges during web scraping due to multiple camera specifications being captured for a single product, leading to data quality issues</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Implemented conditional logic to ensure only one relevant camera specification was associated with each product</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Gained hands-on experience in handling unstructured web data and improving data quality through preprocessing</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Developed a deeper understanding of end-to-end data analysis, from data collection to insight generation</a:t>
            </a:r>
          </a:p>
          <a:p>
            <a:pPr algn="ctr">
              <a:lnSpc>
                <a:spcPts val="475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3147972" y="-566082"/>
            <a:ext cx="7638530" cy="763853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71292" y="2718878"/>
            <a:ext cx="6533216" cy="6347969"/>
            <a:chOff x="0" y="0"/>
            <a:chExt cx="836519" cy="812800"/>
          </a:xfrm>
        </p:grpSpPr>
        <p:sp>
          <p:nvSpPr>
            <p:cNvPr name="Freeform 6" id="6"/>
            <p:cNvSpPr/>
            <p:nvPr/>
          </p:nvSpPr>
          <p:spPr>
            <a:xfrm flipH="false" flipV="false" rot="0">
              <a:off x="0" y="0"/>
              <a:ext cx="836519" cy="812800"/>
            </a:xfrm>
            <a:custGeom>
              <a:avLst/>
              <a:gdLst/>
              <a:ahLst/>
              <a:cxnLst/>
              <a:rect r="r" b="b" t="t" l="l"/>
              <a:pathLst>
                <a:path h="812800" w="836519">
                  <a:moveTo>
                    <a:pt x="418260" y="0"/>
                  </a:moveTo>
                  <a:cubicBezTo>
                    <a:pt x="187261" y="0"/>
                    <a:pt x="0" y="181951"/>
                    <a:pt x="0" y="406400"/>
                  </a:cubicBezTo>
                  <a:cubicBezTo>
                    <a:pt x="0" y="630849"/>
                    <a:pt x="187261" y="812800"/>
                    <a:pt x="418260" y="812800"/>
                  </a:cubicBezTo>
                  <a:cubicBezTo>
                    <a:pt x="649258" y="812800"/>
                    <a:pt x="836519" y="630849"/>
                    <a:pt x="836519" y="406400"/>
                  </a:cubicBezTo>
                  <a:cubicBezTo>
                    <a:pt x="836519" y="181951"/>
                    <a:pt x="649258" y="0"/>
                    <a:pt x="418260" y="0"/>
                  </a:cubicBezTo>
                  <a:close/>
                </a:path>
              </a:pathLst>
            </a:custGeom>
            <a:blipFill>
              <a:blip r:embed="rId2"/>
              <a:stretch>
                <a:fillRect l="-15763" t="0" r="-45505" b="0"/>
              </a:stretch>
            </a:blipFill>
          </p:spPr>
        </p:sp>
      </p:grpSp>
      <p:sp>
        <p:nvSpPr>
          <p:cNvPr name="Freeform 7" id="7"/>
          <p:cNvSpPr/>
          <p:nvPr/>
        </p:nvSpPr>
        <p:spPr>
          <a:xfrm flipH="false" flipV="false" rot="0">
            <a:off x="5537436" y="6070916"/>
            <a:ext cx="4529875" cy="3187384"/>
          </a:xfrm>
          <a:custGeom>
            <a:avLst/>
            <a:gdLst/>
            <a:ahLst/>
            <a:cxnLst/>
            <a:rect r="r" b="b" t="t" l="l"/>
            <a:pathLst>
              <a:path h="3187384" w="4529875">
                <a:moveTo>
                  <a:pt x="0" y="0"/>
                </a:moveTo>
                <a:lnTo>
                  <a:pt x="4529874" y="0"/>
                </a:lnTo>
                <a:lnTo>
                  <a:pt x="4529874" y="3187384"/>
                </a:lnTo>
                <a:lnTo>
                  <a:pt x="0" y="31873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412210" y="2246468"/>
            <a:ext cx="10367086" cy="2620156"/>
          </a:xfrm>
          <a:prstGeom prst="rect">
            <a:avLst/>
          </a:prstGeom>
        </p:spPr>
        <p:txBody>
          <a:bodyPr anchor="t" rtlCol="false" tIns="0" lIns="0" bIns="0" rIns="0">
            <a:spAutoFit/>
          </a:bodyPr>
          <a:lstStyle/>
          <a:p>
            <a:pPr algn="r">
              <a:lnSpc>
                <a:spcPts val="20310"/>
              </a:lnSpc>
            </a:pPr>
            <a:r>
              <a:rPr lang="en-US" sz="18297">
                <a:solidFill>
                  <a:srgbClr val="FFFFFF"/>
                </a:solidFill>
                <a:latin typeface="Anton"/>
                <a:ea typeface="Anton"/>
                <a:cs typeface="Anton"/>
                <a:sym typeface="Anton"/>
              </a:rPr>
              <a:t>THANK YOU</a:t>
            </a:r>
          </a:p>
        </p:txBody>
      </p:sp>
      <p:sp>
        <p:nvSpPr>
          <p:cNvPr name="TextBox 9" id="9"/>
          <p:cNvSpPr txBox="true"/>
          <p:nvPr/>
        </p:nvSpPr>
        <p:spPr>
          <a:xfrm rot="0">
            <a:off x="10660674" y="7399549"/>
            <a:ext cx="6118622" cy="530117"/>
          </a:xfrm>
          <a:prstGeom prst="rect">
            <a:avLst/>
          </a:prstGeom>
        </p:spPr>
        <p:txBody>
          <a:bodyPr anchor="t" rtlCol="false" tIns="0" lIns="0" bIns="0" rIns="0">
            <a:spAutoFit/>
          </a:bodyPr>
          <a:lstStyle/>
          <a:p>
            <a:pPr algn="r">
              <a:lnSpc>
                <a:spcPts val="4239"/>
              </a:lnSpc>
            </a:pPr>
            <a:r>
              <a:rPr lang="en-US" sz="3532">
                <a:solidFill>
                  <a:srgbClr val="FFFFFF"/>
                </a:solidFill>
                <a:latin typeface="Garet"/>
                <a:ea typeface="Garet"/>
                <a:cs typeface="Garet"/>
                <a:sym typeface="Garet"/>
              </a:rPr>
              <a:t>The Q&amp;A session begins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14578425" y="3833839"/>
            <a:ext cx="3287737" cy="3287737"/>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408052" y="4984852"/>
            <a:ext cx="4273448" cy="427344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471" t="0" r="-25471" b="0"/>
              </a:stretch>
            </a:blipFill>
          </p:spPr>
        </p:sp>
      </p:grpSp>
      <p:sp>
        <p:nvSpPr>
          <p:cNvPr name="Freeform 7" id="7"/>
          <p:cNvSpPr/>
          <p:nvPr/>
        </p:nvSpPr>
        <p:spPr>
          <a:xfrm flipH="true" flipV="false" rot="-955566">
            <a:off x="15898842" y="6981760"/>
            <a:ext cx="2720916" cy="1592972"/>
          </a:xfrm>
          <a:custGeom>
            <a:avLst/>
            <a:gdLst/>
            <a:ahLst/>
            <a:cxnLst/>
            <a:rect r="r" b="b" t="t" l="l"/>
            <a:pathLst>
              <a:path h="1592972" w="2720916">
                <a:moveTo>
                  <a:pt x="2720916" y="0"/>
                </a:moveTo>
                <a:lnTo>
                  <a:pt x="0" y="0"/>
                </a:lnTo>
                <a:lnTo>
                  <a:pt x="0" y="1592972"/>
                </a:lnTo>
                <a:lnTo>
                  <a:pt x="2720916" y="1592972"/>
                </a:lnTo>
                <a:lnTo>
                  <a:pt x="272091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5732508" y="4263142"/>
            <a:ext cx="1778345" cy="668471"/>
          </a:xfrm>
          <a:custGeom>
            <a:avLst/>
            <a:gdLst/>
            <a:ahLst/>
            <a:cxnLst/>
            <a:rect r="r" b="b" t="t" l="l"/>
            <a:pathLst>
              <a:path h="668471" w="1778345">
                <a:moveTo>
                  <a:pt x="0" y="0"/>
                </a:moveTo>
                <a:lnTo>
                  <a:pt x="1778345" y="0"/>
                </a:lnTo>
                <a:lnTo>
                  <a:pt x="1778345" y="668471"/>
                </a:lnTo>
                <a:lnTo>
                  <a:pt x="0" y="668471"/>
                </a:lnTo>
                <a:lnTo>
                  <a:pt x="0" y="0"/>
                </a:lnTo>
                <a:close/>
              </a:path>
            </a:pathLst>
          </a:custGeom>
          <a:blipFill>
            <a:blip r:embed="rId5">
              <a:extLst>
                <a:ext uri="{96DAC541-7B7A-43D3-8B79-37D633B846F1}">
                  <asvg:svgBlip xmlns:asvg="http://schemas.microsoft.com/office/drawing/2016/SVG/main" r:embed="rId6"/>
                </a:ext>
              </a:extLst>
            </a:blip>
            <a:stretch>
              <a:fillRect l="-48085" t="0" r="0" b="0"/>
            </a:stretch>
          </a:blipFill>
        </p:spPr>
      </p:sp>
      <p:grpSp>
        <p:nvGrpSpPr>
          <p:cNvPr name="Group 9" id="9"/>
          <p:cNvGrpSpPr/>
          <p:nvPr/>
        </p:nvGrpSpPr>
        <p:grpSpPr>
          <a:xfrm rot="0">
            <a:off x="-2259037" y="3499632"/>
            <a:ext cx="3287737" cy="328773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494990" y="2009221"/>
            <a:ext cx="4229223" cy="3657600"/>
          </a:xfrm>
          <a:prstGeom prst="rect">
            <a:avLst/>
          </a:prstGeom>
        </p:spPr>
        <p:txBody>
          <a:bodyPr anchor="t" rtlCol="false" tIns="0" lIns="0" bIns="0" rIns="0">
            <a:spAutoFit/>
          </a:bodyPr>
          <a:lstStyle/>
          <a:p>
            <a:pPr algn="l">
              <a:lnSpc>
                <a:spcPts val="3656"/>
              </a:lnSpc>
            </a:pPr>
            <a:r>
              <a:rPr lang="en-US" sz="3046">
                <a:solidFill>
                  <a:srgbClr val="000000"/>
                </a:solidFill>
                <a:latin typeface="Garet"/>
                <a:ea typeface="Garet"/>
                <a:cs typeface="Garet"/>
                <a:sym typeface="Garet"/>
              </a:rPr>
              <a:t>This project focuses on collecting smartphone listing data from Flipkart using web scraping techniques(Beautiful soup &amp; Requests modules)</a:t>
            </a:r>
          </a:p>
        </p:txBody>
      </p:sp>
      <p:grpSp>
        <p:nvGrpSpPr>
          <p:cNvPr name="Group 13" id="13"/>
          <p:cNvGrpSpPr/>
          <p:nvPr/>
        </p:nvGrpSpPr>
        <p:grpSpPr>
          <a:xfrm rot="0">
            <a:off x="970778" y="2068259"/>
            <a:ext cx="977751" cy="960766"/>
            <a:chOff x="0" y="0"/>
            <a:chExt cx="341123" cy="335197"/>
          </a:xfrm>
        </p:grpSpPr>
        <p:sp>
          <p:nvSpPr>
            <p:cNvPr name="Freeform 14" id="14"/>
            <p:cNvSpPr/>
            <p:nvPr/>
          </p:nvSpPr>
          <p:spPr>
            <a:xfrm flipH="false" flipV="false" rot="0">
              <a:off x="0" y="0"/>
              <a:ext cx="341123" cy="335197"/>
            </a:xfrm>
            <a:custGeom>
              <a:avLst/>
              <a:gdLst/>
              <a:ahLst/>
              <a:cxnLst/>
              <a:rect r="r" b="b" t="t" l="l"/>
              <a:pathLst>
                <a:path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p:spPr>
        </p:sp>
        <p:sp>
          <p:nvSpPr>
            <p:cNvPr name="TextBox 15" id="15"/>
            <p:cNvSpPr txBox="true"/>
            <p:nvPr/>
          </p:nvSpPr>
          <p:spPr>
            <a:xfrm>
              <a:off x="0" y="-57150"/>
              <a:ext cx="341123" cy="392347"/>
            </a:xfrm>
            <a:prstGeom prst="rect">
              <a:avLst/>
            </a:prstGeom>
          </p:spPr>
          <p:txBody>
            <a:bodyPr anchor="ctr" rtlCol="false" tIns="50800" lIns="50800" bIns="50800" rIns="50800"/>
            <a:lstStyle/>
            <a:p>
              <a:pPr algn="ctr">
                <a:lnSpc>
                  <a:spcPts val="4339"/>
                </a:lnSpc>
                <a:spcBef>
                  <a:spcPct val="0"/>
                </a:spcBef>
              </a:pPr>
              <a:r>
                <a:rPr lang="en-US" sz="3099">
                  <a:solidFill>
                    <a:srgbClr val="FFFFFF"/>
                  </a:solidFill>
                  <a:latin typeface="Garet"/>
                  <a:ea typeface="Garet"/>
                  <a:cs typeface="Garet"/>
                  <a:sym typeface="Garet"/>
                </a:rPr>
                <a:t>A</a:t>
              </a:r>
            </a:p>
          </p:txBody>
        </p:sp>
      </p:grpSp>
      <p:sp>
        <p:nvSpPr>
          <p:cNvPr name="TextBox 16" id="16"/>
          <p:cNvSpPr txBox="true"/>
          <p:nvPr/>
        </p:nvSpPr>
        <p:spPr>
          <a:xfrm rot="0">
            <a:off x="2583138" y="6491992"/>
            <a:ext cx="3736934" cy="2286000"/>
          </a:xfrm>
          <a:prstGeom prst="rect">
            <a:avLst/>
          </a:prstGeom>
        </p:spPr>
        <p:txBody>
          <a:bodyPr anchor="t" rtlCol="false" tIns="0" lIns="0" bIns="0" rIns="0">
            <a:spAutoFit/>
          </a:bodyPr>
          <a:lstStyle/>
          <a:p>
            <a:pPr algn="l">
              <a:lnSpc>
                <a:spcPts val="3656"/>
              </a:lnSpc>
            </a:pPr>
            <a:r>
              <a:rPr lang="en-US" sz="3046">
                <a:solidFill>
                  <a:srgbClr val="000000"/>
                </a:solidFill>
                <a:latin typeface="Garet"/>
                <a:ea typeface="Garet"/>
                <a:cs typeface="Garet"/>
                <a:sym typeface="Garet"/>
              </a:rPr>
              <a:t>The scraped data was cleaned and transformed into an analysis-ready dataset</a:t>
            </a:r>
          </a:p>
        </p:txBody>
      </p:sp>
      <p:grpSp>
        <p:nvGrpSpPr>
          <p:cNvPr name="Group 17" id="17"/>
          <p:cNvGrpSpPr/>
          <p:nvPr/>
        </p:nvGrpSpPr>
        <p:grpSpPr>
          <a:xfrm rot="0">
            <a:off x="1120723" y="6449798"/>
            <a:ext cx="977751" cy="960766"/>
            <a:chOff x="0" y="0"/>
            <a:chExt cx="341123" cy="335197"/>
          </a:xfrm>
        </p:grpSpPr>
        <p:sp>
          <p:nvSpPr>
            <p:cNvPr name="Freeform 18" id="18"/>
            <p:cNvSpPr/>
            <p:nvPr/>
          </p:nvSpPr>
          <p:spPr>
            <a:xfrm flipH="false" flipV="false" rot="0">
              <a:off x="0" y="0"/>
              <a:ext cx="341123" cy="335197"/>
            </a:xfrm>
            <a:custGeom>
              <a:avLst/>
              <a:gdLst/>
              <a:ahLst/>
              <a:cxnLst/>
              <a:rect r="r" b="b" t="t" l="l"/>
              <a:pathLst>
                <a:path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p:spPr>
        </p:sp>
        <p:sp>
          <p:nvSpPr>
            <p:cNvPr name="TextBox 19" id="19"/>
            <p:cNvSpPr txBox="true"/>
            <p:nvPr/>
          </p:nvSpPr>
          <p:spPr>
            <a:xfrm>
              <a:off x="0" y="-57150"/>
              <a:ext cx="341123" cy="392347"/>
            </a:xfrm>
            <a:prstGeom prst="rect">
              <a:avLst/>
            </a:prstGeom>
          </p:spPr>
          <p:txBody>
            <a:bodyPr anchor="ctr" rtlCol="false" tIns="50800" lIns="50800" bIns="50800" rIns="50800"/>
            <a:lstStyle/>
            <a:p>
              <a:pPr algn="ctr">
                <a:lnSpc>
                  <a:spcPts val="4339"/>
                </a:lnSpc>
                <a:spcBef>
                  <a:spcPct val="0"/>
                </a:spcBef>
              </a:pPr>
              <a:r>
                <a:rPr lang="en-US" sz="3099">
                  <a:solidFill>
                    <a:srgbClr val="FFFFFF"/>
                  </a:solidFill>
                  <a:latin typeface="Garet"/>
                  <a:ea typeface="Garet"/>
                  <a:cs typeface="Garet"/>
                  <a:sym typeface="Garet"/>
                </a:rPr>
                <a:t>B</a:t>
              </a:r>
            </a:p>
          </p:txBody>
        </p:sp>
      </p:grpSp>
      <p:grpSp>
        <p:nvGrpSpPr>
          <p:cNvPr name="Group 20" id="20"/>
          <p:cNvGrpSpPr/>
          <p:nvPr/>
        </p:nvGrpSpPr>
        <p:grpSpPr>
          <a:xfrm rot="0">
            <a:off x="7076256" y="2179056"/>
            <a:ext cx="977751" cy="960766"/>
            <a:chOff x="0" y="0"/>
            <a:chExt cx="341123" cy="335197"/>
          </a:xfrm>
        </p:grpSpPr>
        <p:sp>
          <p:nvSpPr>
            <p:cNvPr name="Freeform 21" id="21"/>
            <p:cNvSpPr/>
            <p:nvPr/>
          </p:nvSpPr>
          <p:spPr>
            <a:xfrm flipH="false" flipV="false" rot="0">
              <a:off x="0" y="0"/>
              <a:ext cx="341123" cy="335197"/>
            </a:xfrm>
            <a:custGeom>
              <a:avLst/>
              <a:gdLst/>
              <a:ahLst/>
              <a:cxnLst/>
              <a:rect r="r" b="b" t="t" l="l"/>
              <a:pathLst>
                <a:path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p:spPr>
        </p:sp>
        <p:sp>
          <p:nvSpPr>
            <p:cNvPr name="TextBox 22" id="22"/>
            <p:cNvSpPr txBox="true"/>
            <p:nvPr/>
          </p:nvSpPr>
          <p:spPr>
            <a:xfrm>
              <a:off x="0" y="-57150"/>
              <a:ext cx="341123" cy="392347"/>
            </a:xfrm>
            <a:prstGeom prst="rect">
              <a:avLst/>
            </a:prstGeom>
          </p:spPr>
          <p:txBody>
            <a:bodyPr anchor="ctr" rtlCol="false" tIns="50800" lIns="50800" bIns="50800" rIns="50800"/>
            <a:lstStyle/>
            <a:p>
              <a:pPr algn="ctr">
                <a:lnSpc>
                  <a:spcPts val="4339"/>
                </a:lnSpc>
                <a:spcBef>
                  <a:spcPct val="0"/>
                </a:spcBef>
              </a:pPr>
              <a:r>
                <a:rPr lang="en-US" sz="3099">
                  <a:solidFill>
                    <a:srgbClr val="FFFFFF"/>
                  </a:solidFill>
                  <a:latin typeface="Garet"/>
                  <a:ea typeface="Garet"/>
                  <a:cs typeface="Garet"/>
                  <a:sym typeface="Garet"/>
                </a:rPr>
                <a:t>C</a:t>
              </a:r>
            </a:p>
          </p:txBody>
        </p:sp>
      </p:grpSp>
      <p:grpSp>
        <p:nvGrpSpPr>
          <p:cNvPr name="Group 23" id="23"/>
          <p:cNvGrpSpPr/>
          <p:nvPr/>
        </p:nvGrpSpPr>
        <p:grpSpPr>
          <a:xfrm rot="0">
            <a:off x="7120729" y="5143500"/>
            <a:ext cx="977751" cy="960766"/>
            <a:chOff x="0" y="0"/>
            <a:chExt cx="341123" cy="335197"/>
          </a:xfrm>
        </p:grpSpPr>
        <p:sp>
          <p:nvSpPr>
            <p:cNvPr name="Freeform 24" id="24"/>
            <p:cNvSpPr/>
            <p:nvPr/>
          </p:nvSpPr>
          <p:spPr>
            <a:xfrm flipH="false" flipV="false" rot="0">
              <a:off x="0" y="0"/>
              <a:ext cx="341123" cy="335197"/>
            </a:xfrm>
            <a:custGeom>
              <a:avLst/>
              <a:gdLst/>
              <a:ahLst/>
              <a:cxnLst/>
              <a:rect r="r" b="b" t="t" l="l"/>
              <a:pathLst>
                <a:path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p:spPr>
        </p:sp>
        <p:sp>
          <p:nvSpPr>
            <p:cNvPr name="TextBox 25" id="25"/>
            <p:cNvSpPr txBox="true"/>
            <p:nvPr/>
          </p:nvSpPr>
          <p:spPr>
            <a:xfrm>
              <a:off x="0" y="-57150"/>
              <a:ext cx="341123" cy="392347"/>
            </a:xfrm>
            <a:prstGeom prst="rect">
              <a:avLst/>
            </a:prstGeom>
          </p:spPr>
          <p:txBody>
            <a:bodyPr anchor="ctr" rtlCol="false" tIns="50800" lIns="50800" bIns="50800" rIns="50800"/>
            <a:lstStyle/>
            <a:p>
              <a:pPr algn="ctr">
                <a:lnSpc>
                  <a:spcPts val="4339"/>
                </a:lnSpc>
                <a:spcBef>
                  <a:spcPct val="0"/>
                </a:spcBef>
              </a:pPr>
              <a:r>
                <a:rPr lang="en-US" sz="3099">
                  <a:solidFill>
                    <a:srgbClr val="FFFFFF"/>
                  </a:solidFill>
                  <a:latin typeface="Garet"/>
                  <a:ea typeface="Garet"/>
                  <a:cs typeface="Garet"/>
                  <a:sym typeface="Garet"/>
                </a:rPr>
                <a:t>D</a:t>
              </a:r>
            </a:p>
          </p:txBody>
        </p:sp>
      </p:grpSp>
      <p:grpSp>
        <p:nvGrpSpPr>
          <p:cNvPr name="Group 26" id="26"/>
          <p:cNvGrpSpPr/>
          <p:nvPr/>
        </p:nvGrpSpPr>
        <p:grpSpPr>
          <a:xfrm rot="0">
            <a:off x="7120729" y="7563555"/>
            <a:ext cx="977751" cy="960766"/>
            <a:chOff x="0" y="0"/>
            <a:chExt cx="341123" cy="335197"/>
          </a:xfrm>
        </p:grpSpPr>
        <p:sp>
          <p:nvSpPr>
            <p:cNvPr name="Freeform 27" id="27"/>
            <p:cNvSpPr/>
            <p:nvPr/>
          </p:nvSpPr>
          <p:spPr>
            <a:xfrm flipH="false" flipV="false" rot="0">
              <a:off x="0" y="0"/>
              <a:ext cx="341123" cy="335197"/>
            </a:xfrm>
            <a:custGeom>
              <a:avLst/>
              <a:gdLst/>
              <a:ahLst/>
              <a:cxnLst/>
              <a:rect r="r" b="b" t="t" l="l"/>
              <a:pathLst>
                <a:path h="335197" w="341123">
                  <a:moveTo>
                    <a:pt x="167598" y="0"/>
                  </a:moveTo>
                  <a:lnTo>
                    <a:pt x="173524" y="0"/>
                  </a:lnTo>
                  <a:cubicBezTo>
                    <a:pt x="217974" y="0"/>
                    <a:pt x="260604" y="17658"/>
                    <a:pt x="292034" y="49088"/>
                  </a:cubicBezTo>
                  <a:cubicBezTo>
                    <a:pt x="323465" y="80519"/>
                    <a:pt x="341123" y="123149"/>
                    <a:pt x="341123" y="167598"/>
                  </a:cubicBezTo>
                  <a:lnTo>
                    <a:pt x="341123" y="167598"/>
                  </a:lnTo>
                  <a:cubicBezTo>
                    <a:pt x="341123" y="212048"/>
                    <a:pt x="323465" y="254678"/>
                    <a:pt x="292034" y="286109"/>
                  </a:cubicBezTo>
                  <a:cubicBezTo>
                    <a:pt x="260604" y="317539"/>
                    <a:pt x="217974" y="335197"/>
                    <a:pt x="173524" y="335197"/>
                  </a:cubicBezTo>
                  <a:lnTo>
                    <a:pt x="167598" y="335197"/>
                  </a:lnTo>
                  <a:cubicBezTo>
                    <a:pt x="123149" y="335197"/>
                    <a:pt x="80519" y="317539"/>
                    <a:pt x="49088" y="286109"/>
                  </a:cubicBezTo>
                  <a:cubicBezTo>
                    <a:pt x="17658" y="254678"/>
                    <a:pt x="0" y="212048"/>
                    <a:pt x="0" y="167598"/>
                  </a:cubicBezTo>
                  <a:lnTo>
                    <a:pt x="0" y="167598"/>
                  </a:lnTo>
                  <a:cubicBezTo>
                    <a:pt x="0" y="123149"/>
                    <a:pt x="17658" y="80519"/>
                    <a:pt x="49088" y="49088"/>
                  </a:cubicBezTo>
                  <a:cubicBezTo>
                    <a:pt x="80519" y="17658"/>
                    <a:pt x="123149" y="0"/>
                    <a:pt x="167598" y="0"/>
                  </a:cubicBezTo>
                  <a:close/>
                </a:path>
              </a:pathLst>
            </a:custGeom>
            <a:solidFill>
              <a:srgbClr val="BB830F"/>
            </a:solidFill>
          </p:spPr>
        </p:sp>
        <p:sp>
          <p:nvSpPr>
            <p:cNvPr name="TextBox 28" id="28"/>
            <p:cNvSpPr txBox="true"/>
            <p:nvPr/>
          </p:nvSpPr>
          <p:spPr>
            <a:xfrm>
              <a:off x="0" y="-57150"/>
              <a:ext cx="341123" cy="392347"/>
            </a:xfrm>
            <a:prstGeom prst="rect">
              <a:avLst/>
            </a:prstGeom>
          </p:spPr>
          <p:txBody>
            <a:bodyPr anchor="ctr" rtlCol="false" tIns="50800" lIns="50800" bIns="50800" rIns="50800"/>
            <a:lstStyle/>
            <a:p>
              <a:pPr algn="ctr">
                <a:lnSpc>
                  <a:spcPts val="4339"/>
                </a:lnSpc>
                <a:spcBef>
                  <a:spcPct val="0"/>
                </a:spcBef>
              </a:pPr>
              <a:r>
                <a:rPr lang="en-US" sz="3099">
                  <a:solidFill>
                    <a:srgbClr val="FFFFFF"/>
                  </a:solidFill>
                  <a:latin typeface="Garet"/>
                  <a:ea typeface="Garet"/>
                  <a:cs typeface="Garet"/>
                  <a:sym typeface="Garet"/>
                </a:rPr>
                <a:t>E</a:t>
              </a:r>
            </a:p>
          </p:txBody>
        </p:sp>
      </p:grpSp>
      <p:sp>
        <p:nvSpPr>
          <p:cNvPr name="AutoShape 29" id="29"/>
          <p:cNvSpPr/>
          <p:nvPr/>
        </p:nvSpPr>
        <p:spPr>
          <a:xfrm>
            <a:off x="970778" y="1519942"/>
            <a:ext cx="13963714" cy="19050"/>
          </a:xfrm>
          <a:prstGeom prst="line">
            <a:avLst/>
          </a:prstGeom>
          <a:ln cap="flat" w="38100">
            <a:solidFill>
              <a:srgbClr val="668772"/>
            </a:solidFill>
            <a:prstDash val="solid"/>
            <a:headEnd type="none" len="sm" w="sm"/>
            <a:tailEnd type="none" len="sm" w="sm"/>
          </a:ln>
        </p:spPr>
      </p:sp>
      <p:sp>
        <p:nvSpPr>
          <p:cNvPr name="TextBox 30" id="30"/>
          <p:cNvSpPr txBox="true"/>
          <p:nvPr/>
        </p:nvSpPr>
        <p:spPr>
          <a:xfrm rot="0">
            <a:off x="4242169" y="216853"/>
            <a:ext cx="6223199" cy="979157"/>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Project Overview</a:t>
            </a:r>
            <a:r>
              <a:rPr lang="en-US" b="true" sz="5700">
                <a:solidFill>
                  <a:srgbClr val="000000"/>
                </a:solidFill>
                <a:latin typeface="Canva Sans Bold"/>
                <a:ea typeface="Canva Sans Bold"/>
                <a:cs typeface="Canva Sans Bold"/>
                <a:sym typeface="Canva Sans Bold"/>
              </a:rPr>
              <a:t> </a:t>
            </a:r>
          </a:p>
        </p:txBody>
      </p:sp>
      <p:sp>
        <p:nvSpPr>
          <p:cNvPr name="TextBox 31" id="31"/>
          <p:cNvSpPr txBox="true"/>
          <p:nvPr/>
        </p:nvSpPr>
        <p:spPr>
          <a:xfrm rot="0">
            <a:off x="8406050" y="2068259"/>
            <a:ext cx="5867575" cy="2286000"/>
          </a:xfrm>
          <a:prstGeom prst="rect">
            <a:avLst/>
          </a:prstGeom>
        </p:spPr>
        <p:txBody>
          <a:bodyPr anchor="t" rtlCol="false" tIns="0" lIns="0" bIns="0" rIns="0">
            <a:spAutoFit/>
          </a:bodyPr>
          <a:lstStyle/>
          <a:p>
            <a:pPr algn="l">
              <a:lnSpc>
                <a:spcPts val="3656"/>
              </a:lnSpc>
            </a:pPr>
            <a:r>
              <a:rPr lang="en-US" sz="3046">
                <a:solidFill>
                  <a:srgbClr val="000000"/>
                </a:solidFill>
                <a:latin typeface="Garet"/>
                <a:ea typeface="Garet"/>
                <a:cs typeface="Garet"/>
                <a:sym typeface="Garet"/>
              </a:rPr>
              <a:t>Exploratory Data Analysis (EDA) was performed to study product availability, pricing patterns, and brand-level trends</a:t>
            </a:r>
          </a:p>
        </p:txBody>
      </p:sp>
      <p:sp>
        <p:nvSpPr>
          <p:cNvPr name="TextBox 32" id="32"/>
          <p:cNvSpPr txBox="true"/>
          <p:nvPr/>
        </p:nvSpPr>
        <p:spPr>
          <a:xfrm rot="0">
            <a:off x="8406050" y="5072868"/>
            <a:ext cx="4391744" cy="2286000"/>
          </a:xfrm>
          <a:prstGeom prst="rect">
            <a:avLst/>
          </a:prstGeom>
        </p:spPr>
        <p:txBody>
          <a:bodyPr anchor="t" rtlCol="false" tIns="0" lIns="0" bIns="0" rIns="0">
            <a:spAutoFit/>
          </a:bodyPr>
          <a:lstStyle/>
          <a:p>
            <a:pPr algn="l">
              <a:lnSpc>
                <a:spcPts val="3656"/>
              </a:lnSpc>
            </a:pPr>
            <a:r>
              <a:rPr lang="en-US" sz="3046">
                <a:solidFill>
                  <a:srgbClr val="000000"/>
                </a:solidFill>
                <a:latin typeface="Garet"/>
                <a:ea typeface="Garet"/>
                <a:cs typeface="Garet"/>
                <a:sym typeface="Garet"/>
              </a:rPr>
              <a:t>Brand-specific analysis was conducted with a deeper focus on Apple iPhone models.</a:t>
            </a:r>
          </a:p>
        </p:txBody>
      </p:sp>
      <p:sp>
        <p:nvSpPr>
          <p:cNvPr name="TextBox 33" id="33"/>
          <p:cNvSpPr txBox="true"/>
          <p:nvPr/>
        </p:nvSpPr>
        <p:spPr>
          <a:xfrm rot="0">
            <a:off x="8406050" y="7777867"/>
            <a:ext cx="5002002" cy="2286000"/>
          </a:xfrm>
          <a:prstGeom prst="rect">
            <a:avLst/>
          </a:prstGeom>
        </p:spPr>
        <p:txBody>
          <a:bodyPr anchor="t" rtlCol="false" tIns="0" lIns="0" bIns="0" rIns="0">
            <a:spAutoFit/>
          </a:bodyPr>
          <a:lstStyle/>
          <a:p>
            <a:pPr algn="l">
              <a:lnSpc>
                <a:spcPts val="3661"/>
              </a:lnSpc>
            </a:pPr>
            <a:r>
              <a:rPr lang="en-US" sz="3051">
                <a:solidFill>
                  <a:srgbClr val="000000"/>
                </a:solidFill>
                <a:latin typeface="Garet"/>
                <a:ea typeface="Garet"/>
                <a:cs typeface="Garet"/>
                <a:sym typeface="Garet"/>
              </a:rPr>
              <a:t>The analysis aims to understand market positioning and product patterns without using sales data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15893045" y="-1041387"/>
            <a:ext cx="3407274" cy="340727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696" y="3279826"/>
            <a:ext cx="3727348" cy="372734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0" t="0" r="-69133" b="0"/>
              </a:stretch>
            </a:blipFill>
          </p:spPr>
        </p:sp>
      </p:grpSp>
      <p:grpSp>
        <p:nvGrpSpPr>
          <p:cNvPr name="Group 7" id="7"/>
          <p:cNvGrpSpPr/>
          <p:nvPr/>
        </p:nvGrpSpPr>
        <p:grpSpPr>
          <a:xfrm rot="0">
            <a:off x="5076056" y="296819"/>
            <a:ext cx="8135888" cy="2503418"/>
            <a:chOff x="0" y="0"/>
            <a:chExt cx="2838490" cy="873405"/>
          </a:xfrm>
        </p:grpSpPr>
        <p:sp>
          <p:nvSpPr>
            <p:cNvPr name="Freeform 8" id="8"/>
            <p:cNvSpPr/>
            <p:nvPr/>
          </p:nvSpPr>
          <p:spPr>
            <a:xfrm flipH="false" flipV="false" rot="0">
              <a:off x="0" y="0"/>
              <a:ext cx="2838490" cy="873405"/>
            </a:xfrm>
            <a:custGeom>
              <a:avLst/>
              <a:gdLst/>
              <a:ahLst/>
              <a:cxnLst/>
              <a:rect r="r" b="b" t="t" l="l"/>
              <a:pathLst>
                <a:path h="873405" w="2838490">
                  <a:moveTo>
                    <a:pt x="48530" y="0"/>
                  </a:moveTo>
                  <a:lnTo>
                    <a:pt x="2789960" y="0"/>
                  </a:lnTo>
                  <a:cubicBezTo>
                    <a:pt x="2816762" y="0"/>
                    <a:pt x="2838490" y="21728"/>
                    <a:pt x="2838490" y="48530"/>
                  </a:cubicBezTo>
                  <a:lnTo>
                    <a:pt x="2838490" y="824875"/>
                  </a:lnTo>
                  <a:cubicBezTo>
                    <a:pt x="2838490" y="851677"/>
                    <a:pt x="2816762" y="873405"/>
                    <a:pt x="2789960" y="873405"/>
                  </a:cubicBezTo>
                  <a:lnTo>
                    <a:pt x="48530" y="873405"/>
                  </a:lnTo>
                  <a:cubicBezTo>
                    <a:pt x="21728" y="873405"/>
                    <a:pt x="0" y="851677"/>
                    <a:pt x="0" y="824875"/>
                  </a:cubicBezTo>
                  <a:lnTo>
                    <a:pt x="0" y="48530"/>
                  </a:lnTo>
                  <a:cubicBezTo>
                    <a:pt x="0" y="21728"/>
                    <a:pt x="21728" y="0"/>
                    <a:pt x="48530" y="0"/>
                  </a:cubicBezTo>
                  <a:close/>
                </a:path>
              </a:pathLst>
            </a:custGeom>
            <a:solidFill>
              <a:srgbClr val="BB830F"/>
            </a:solidFill>
          </p:spPr>
        </p:sp>
        <p:sp>
          <p:nvSpPr>
            <p:cNvPr name="TextBox 9" id="9"/>
            <p:cNvSpPr txBox="true"/>
            <p:nvPr/>
          </p:nvSpPr>
          <p:spPr>
            <a:xfrm>
              <a:off x="0" y="-28575"/>
              <a:ext cx="2838490" cy="90198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3932070" y="4466382"/>
            <a:ext cx="1792754" cy="179275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4380258" y="4694495"/>
            <a:ext cx="896377" cy="898010"/>
          </a:xfrm>
          <a:custGeom>
            <a:avLst/>
            <a:gdLst/>
            <a:ahLst/>
            <a:cxnLst/>
            <a:rect r="r" b="b" t="t" l="l"/>
            <a:pathLst>
              <a:path h="898010" w="896377">
                <a:moveTo>
                  <a:pt x="0" y="0"/>
                </a:moveTo>
                <a:lnTo>
                  <a:pt x="896377" y="0"/>
                </a:lnTo>
                <a:lnTo>
                  <a:pt x="896377" y="898010"/>
                </a:lnTo>
                <a:lnTo>
                  <a:pt x="0" y="898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5927307" y="4247123"/>
            <a:ext cx="11871858" cy="3733800"/>
          </a:xfrm>
          <a:prstGeom prst="rect">
            <a:avLst/>
          </a:prstGeom>
        </p:spPr>
        <p:txBody>
          <a:bodyPr anchor="t" rtlCol="false" tIns="0" lIns="0" bIns="0" rIns="0">
            <a:spAutoFit/>
          </a:bodyPr>
          <a:lstStyle/>
          <a:p>
            <a:pPr algn="just">
              <a:lnSpc>
                <a:spcPts val="3690"/>
              </a:lnSpc>
            </a:pPr>
            <a:r>
              <a:rPr lang="en-US" sz="3075">
                <a:solidFill>
                  <a:srgbClr val="000000"/>
                </a:solidFill>
                <a:latin typeface="Garet"/>
                <a:ea typeface="Garet"/>
                <a:cs typeface="Garet"/>
                <a:sym typeface="Garet"/>
              </a:rPr>
              <a:t>Online e-commerce platforms list a large number of smartphone models with varying prices, specifications, and availability statuses. However, without structured analysis, it is difficult to understand brand positioning, pricing patterns, and product availability trends. This project aims to analyze smartphone listings on Flipkart using web scraping and exploratory data analysis to uncover meaningful insights in the absence of sales data.</a:t>
            </a:r>
          </a:p>
        </p:txBody>
      </p:sp>
      <p:sp>
        <p:nvSpPr>
          <p:cNvPr name="TextBox 15" id="15"/>
          <p:cNvSpPr txBox="true"/>
          <p:nvPr/>
        </p:nvSpPr>
        <p:spPr>
          <a:xfrm rot="0">
            <a:off x="5276635" y="997960"/>
            <a:ext cx="7813197" cy="986835"/>
          </a:xfrm>
          <a:prstGeom prst="rect">
            <a:avLst/>
          </a:prstGeom>
        </p:spPr>
        <p:txBody>
          <a:bodyPr anchor="t" rtlCol="false" tIns="0" lIns="0" bIns="0" rIns="0">
            <a:spAutoFit/>
          </a:bodyPr>
          <a:lstStyle/>
          <a:p>
            <a:pPr algn="ctr">
              <a:lnSpc>
                <a:spcPts val="8082"/>
              </a:lnSpc>
            </a:pPr>
            <a:r>
              <a:rPr lang="en-US" sz="5773" b="true">
                <a:solidFill>
                  <a:srgbClr val="000000"/>
                </a:solidFill>
                <a:latin typeface="Canva Sans Bold"/>
                <a:ea typeface="Canva Sans Bold"/>
                <a:cs typeface="Canva Sans Bold"/>
                <a:sym typeface="Canva Sans Bold"/>
              </a:rPr>
              <a:t>Problem Statement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685642" y="1028700"/>
            <a:ext cx="8747842" cy="1361311"/>
            <a:chOff x="0" y="0"/>
            <a:chExt cx="3272845" cy="509309"/>
          </a:xfrm>
        </p:grpSpPr>
        <p:sp>
          <p:nvSpPr>
            <p:cNvPr name="Freeform 3" id="3"/>
            <p:cNvSpPr/>
            <p:nvPr/>
          </p:nvSpPr>
          <p:spPr>
            <a:xfrm flipH="false" flipV="false" rot="0">
              <a:off x="0" y="0"/>
              <a:ext cx="3272845" cy="509309"/>
            </a:xfrm>
            <a:custGeom>
              <a:avLst/>
              <a:gdLst/>
              <a:ahLst/>
              <a:cxnLst/>
              <a:rect r="r" b="b" t="t" l="l"/>
              <a:pathLst>
                <a:path h="509309" w="3272845">
                  <a:moveTo>
                    <a:pt x="45135" y="0"/>
                  </a:moveTo>
                  <a:lnTo>
                    <a:pt x="3227709" y="0"/>
                  </a:lnTo>
                  <a:cubicBezTo>
                    <a:pt x="3239680" y="0"/>
                    <a:pt x="3251160" y="4755"/>
                    <a:pt x="3259625" y="13220"/>
                  </a:cubicBezTo>
                  <a:cubicBezTo>
                    <a:pt x="3268090" y="21684"/>
                    <a:pt x="3272845" y="33165"/>
                    <a:pt x="3272845" y="45135"/>
                  </a:cubicBezTo>
                  <a:lnTo>
                    <a:pt x="3272845" y="464174"/>
                  </a:lnTo>
                  <a:cubicBezTo>
                    <a:pt x="3272845" y="476145"/>
                    <a:pt x="3268090" y="487625"/>
                    <a:pt x="3259625" y="496090"/>
                  </a:cubicBezTo>
                  <a:cubicBezTo>
                    <a:pt x="3251160" y="504554"/>
                    <a:pt x="3239680" y="509309"/>
                    <a:pt x="3227709" y="509309"/>
                  </a:cubicBezTo>
                  <a:lnTo>
                    <a:pt x="45135" y="509309"/>
                  </a:lnTo>
                  <a:cubicBezTo>
                    <a:pt x="20208" y="509309"/>
                    <a:pt x="0" y="489102"/>
                    <a:pt x="0" y="464174"/>
                  </a:cubicBezTo>
                  <a:lnTo>
                    <a:pt x="0" y="45135"/>
                  </a:lnTo>
                  <a:cubicBezTo>
                    <a:pt x="0" y="33165"/>
                    <a:pt x="4755" y="21684"/>
                    <a:pt x="13220" y="13220"/>
                  </a:cubicBezTo>
                  <a:cubicBezTo>
                    <a:pt x="21684" y="4755"/>
                    <a:pt x="33165" y="0"/>
                    <a:pt x="45135" y="0"/>
                  </a:cubicBezTo>
                  <a:close/>
                </a:path>
              </a:pathLst>
            </a:custGeom>
            <a:solidFill>
              <a:srgbClr val="BB830F"/>
            </a:solidFill>
          </p:spPr>
        </p:sp>
        <p:sp>
          <p:nvSpPr>
            <p:cNvPr name="TextBox 4" id="4"/>
            <p:cNvSpPr txBox="true"/>
            <p:nvPr/>
          </p:nvSpPr>
          <p:spPr>
            <a:xfrm>
              <a:off x="0" y="-47625"/>
              <a:ext cx="3272845" cy="556934"/>
            </a:xfrm>
            <a:prstGeom prst="rect">
              <a:avLst/>
            </a:prstGeom>
          </p:spPr>
          <p:txBody>
            <a:bodyPr anchor="ctr" rtlCol="false" tIns="50800" lIns="50800" bIns="50800" rIns="50800"/>
            <a:lstStyle/>
            <a:p>
              <a:pPr algn="ctr">
                <a:lnSpc>
                  <a:spcPts val="3779"/>
                </a:lnSpc>
                <a:spcBef>
                  <a:spcPct val="0"/>
                </a:spcBef>
              </a:pPr>
            </a:p>
          </p:txBody>
        </p:sp>
      </p:grpSp>
      <p:grpSp>
        <p:nvGrpSpPr>
          <p:cNvPr name="Group 5" id="5"/>
          <p:cNvGrpSpPr/>
          <p:nvPr/>
        </p:nvGrpSpPr>
        <p:grpSpPr>
          <a:xfrm rot="0">
            <a:off x="12736437" y="4405370"/>
            <a:ext cx="3610791" cy="361079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2444456" y="2277122"/>
            <a:ext cx="4594249" cy="459424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81880" t="0" r="-7693" b="0"/>
              </a:stretch>
            </a:blipFill>
          </p:spPr>
        </p:sp>
      </p:grpSp>
      <p:sp>
        <p:nvSpPr>
          <p:cNvPr name="Freeform 10" id="10"/>
          <p:cNvSpPr/>
          <p:nvPr/>
        </p:nvSpPr>
        <p:spPr>
          <a:xfrm flipH="true" flipV="false" rot="-2017299">
            <a:off x="15809807" y="514108"/>
            <a:ext cx="3501919" cy="2515015"/>
          </a:xfrm>
          <a:custGeom>
            <a:avLst/>
            <a:gdLst/>
            <a:ahLst/>
            <a:cxnLst/>
            <a:rect r="r" b="b" t="t" l="l"/>
            <a:pathLst>
              <a:path h="2515015" w="3501919">
                <a:moveTo>
                  <a:pt x="3501919" y="0"/>
                </a:moveTo>
                <a:lnTo>
                  <a:pt x="0" y="0"/>
                </a:lnTo>
                <a:lnTo>
                  <a:pt x="0" y="2515014"/>
                </a:lnTo>
                <a:lnTo>
                  <a:pt x="3501919" y="2515014"/>
                </a:lnTo>
                <a:lnTo>
                  <a:pt x="350191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5298782" y="7174628"/>
            <a:ext cx="1500229" cy="563928"/>
          </a:xfrm>
          <a:custGeom>
            <a:avLst/>
            <a:gdLst/>
            <a:ahLst/>
            <a:cxnLst/>
            <a:rect r="r" b="b" t="t" l="l"/>
            <a:pathLst>
              <a:path h="563928" w="1500229">
                <a:moveTo>
                  <a:pt x="0" y="0"/>
                </a:moveTo>
                <a:lnTo>
                  <a:pt x="1500229" y="0"/>
                </a:lnTo>
                <a:lnTo>
                  <a:pt x="1500229" y="563928"/>
                </a:lnTo>
                <a:lnTo>
                  <a:pt x="0" y="563928"/>
                </a:lnTo>
                <a:lnTo>
                  <a:pt x="0" y="0"/>
                </a:lnTo>
                <a:close/>
              </a:path>
            </a:pathLst>
          </a:custGeom>
          <a:blipFill>
            <a:blip r:embed="rId5">
              <a:extLst>
                <a:ext uri="{96DAC541-7B7A-43D3-8B79-37D633B846F1}">
                  <asvg:svgBlip xmlns:asvg="http://schemas.microsoft.com/office/drawing/2016/SVG/main" r:embed="rId6"/>
                </a:ext>
              </a:extLst>
            </a:blip>
            <a:stretch>
              <a:fillRect l="-48085" t="0" r="0" b="0"/>
            </a:stretch>
          </a:blipFill>
        </p:spPr>
      </p:sp>
      <p:sp>
        <p:nvSpPr>
          <p:cNvPr name="TextBox 12" id="12"/>
          <p:cNvSpPr txBox="true"/>
          <p:nvPr/>
        </p:nvSpPr>
        <p:spPr>
          <a:xfrm rot="0">
            <a:off x="2821328" y="1275968"/>
            <a:ext cx="8276718" cy="866775"/>
          </a:xfrm>
          <a:prstGeom prst="rect">
            <a:avLst/>
          </a:prstGeom>
        </p:spPr>
        <p:txBody>
          <a:bodyPr anchor="t" rtlCol="false" tIns="0" lIns="0" bIns="0" rIns="0">
            <a:spAutoFit/>
          </a:bodyPr>
          <a:lstStyle/>
          <a:p>
            <a:pPr algn="l">
              <a:lnSpc>
                <a:spcPts val="6842"/>
              </a:lnSpc>
            </a:pPr>
            <a:r>
              <a:rPr lang="en-US" sz="5702" b="true">
                <a:solidFill>
                  <a:srgbClr val="000000"/>
                </a:solidFill>
                <a:latin typeface="Garet Bold"/>
                <a:ea typeface="Garet Bold"/>
                <a:cs typeface="Garet Bold"/>
                <a:sym typeface="Garet Bold"/>
              </a:rPr>
              <a:t>Objectives</a:t>
            </a:r>
          </a:p>
        </p:txBody>
      </p:sp>
      <p:sp>
        <p:nvSpPr>
          <p:cNvPr name="TextBox 13" id="13"/>
          <p:cNvSpPr txBox="true"/>
          <p:nvPr/>
        </p:nvSpPr>
        <p:spPr>
          <a:xfrm rot="0">
            <a:off x="0" y="3464741"/>
            <a:ext cx="12104248" cy="5847715"/>
          </a:xfrm>
          <a:prstGeom prst="rect">
            <a:avLst/>
          </a:prstGeom>
        </p:spPr>
        <p:txBody>
          <a:bodyPr anchor="t" rtlCol="false" tIns="0" lIns="0" bIns="0" rIns="0">
            <a:spAutoFit/>
          </a:bodyPr>
          <a:lstStyle/>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To scrape smartphone listing data from Flipkart and create a structured dataset</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To analyze product availability status across brands</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To examine the relationship between product availability status and pricing across smartphone brands</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To perform a focused analysis on Apple iPhone model listings</a:t>
            </a:r>
          </a:p>
          <a:p>
            <a:pPr algn="ctr" marL="734059" indent="-367030" lvl="1">
              <a:lnSpc>
                <a:spcPts val="4759"/>
              </a:lnSpc>
              <a:buFont typeface="Arial"/>
              <a:buChar char="•"/>
            </a:pPr>
            <a:r>
              <a:rPr lang="en-US" sz="3399">
                <a:solidFill>
                  <a:srgbClr val="000000"/>
                </a:solidFill>
                <a:latin typeface="Canva Sans"/>
                <a:ea typeface="Canva Sans"/>
                <a:cs typeface="Canva Sans"/>
                <a:sym typeface="Canva Sans"/>
              </a:rPr>
              <a:t>To explore relationships between price and key specifications using correlation analysis</a:t>
            </a:r>
          </a:p>
          <a:p>
            <a:pPr algn="ctr">
              <a:lnSpc>
                <a:spcPts val="475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1484971" y="90649"/>
            <a:ext cx="9742839" cy="2515758"/>
            <a:chOff x="0" y="0"/>
            <a:chExt cx="3399131" cy="877710"/>
          </a:xfrm>
        </p:grpSpPr>
        <p:sp>
          <p:nvSpPr>
            <p:cNvPr name="Freeform 3" id="3"/>
            <p:cNvSpPr/>
            <p:nvPr/>
          </p:nvSpPr>
          <p:spPr>
            <a:xfrm flipH="false" flipV="false" rot="0">
              <a:off x="0" y="0"/>
              <a:ext cx="3399131" cy="877710"/>
            </a:xfrm>
            <a:custGeom>
              <a:avLst/>
              <a:gdLst/>
              <a:ahLst/>
              <a:cxnLst/>
              <a:rect r="r" b="b" t="t" l="l"/>
              <a:pathLst>
                <a:path h="877710" w="3399131">
                  <a:moveTo>
                    <a:pt x="40526" y="0"/>
                  </a:moveTo>
                  <a:lnTo>
                    <a:pt x="3358605" y="0"/>
                  </a:lnTo>
                  <a:cubicBezTo>
                    <a:pt x="3380987" y="0"/>
                    <a:pt x="3399131" y="18144"/>
                    <a:pt x="3399131" y="40526"/>
                  </a:cubicBezTo>
                  <a:lnTo>
                    <a:pt x="3399131" y="837184"/>
                  </a:lnTo>
                  <a:cubicBezTo>
                    <a:pt x="3399131" y="847932"/>
                    <a:pt x="3394862" y="858240"/>
                    <a:pt x="3387261" y="865840"/>
                  </a:cubicBezTo>
                  <a:cubicBezTo>
                    <a:pt x="3379662" y="873441"/>
                    <a:pt x="3369354" y="877710"/>
                    <a:pt x="3358605" y="877710"/>
                  </a:cubicBezTo>
                  <a:lnTo>
                    <a:pt x="40526" y="877710"/>
                  </a:lnTo>
                  <a:cubicBezTo>
                    <a:pt x="29778" y="877710"/>
                    <a:pt x="19470" y="873441"/>
                    <a:pt x="11870" y="865840"/>
                  </a:cubicBezTo>
                  <a:cubicBezTo>
                    <a:pt x="4270" y="858240"/>
                    <a:pt x="0" y="847932"/>
                    <a:pt x="0" y="837184"/>
                  </a:cubicBezTo>
                  <a:lnTo>
                    <a:pt x="0" y="40526"/>
                  </a:lnTo>
                  <a:cubicBezTo>
                    <a:pt x="0" y="29778"/>
                    <a:pt x="4270" y="19470"/>
                    <a:pt x="11870" y="11870"/>
                  </a:cubicBezTo>
                  <a:cubicBezTo>
                    <a:pt x="19470" y="4270"/>
                    <a:pt x="29778" y="0"/>
                    <a:pt x="40526" y="0"/>
                  </a:cubicBezTo>
                  <a:close/>
                </a:path>
              </a:pathLst>
            </a:custGeom>
            <a:solidFill>
              <a:srgbClr val="BB830F"/>
            </a:solidFill>
          </p:spPr>
        </p:sp>
        <p:sp>
          <p:nvSpPr>
            <p:cNvPr name="TextBox 4" id="4"/>
            <p:cNvSpPr txBox="true"/>
            <p:nvPr/>
          </p:nvSpPr>
          <p:spPr>
            <a:xfrm>
              <a:off x="0" y="-28575"/>
              <a:ext cx="3399131" cy="906285"/>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5282993" y="8411483"/>
            <a:ext cx="3345434" cy="3213692"/>
            <a:chOff x="0" y="0"/>
            <a:chExt cx="1107255" cy="1063652"/>
          </a:xfrm>
        </p:grpSpPr>
        <p:sp>
          <p:nvSpPr>
            <p:cNvPr name="Freeform 6" id="6"/>
            <p:cNvSpPr/>
            <p:nvPr/>
          </p:nvSpPr>
          <p:spPr>
            <a:xfrm flipH="false" flipV="false" rot="0">
              <a:off x="0" y="0"/>
              <a:ext cx="1107255" cy="1063652"/>
            </a:xfrm>
            <a:custGeom>
              <a:avLst/>
              <a:gdLst/>
              <a:ahLst/>
              <a:cxnLst/>
              <a:rect r="r" b="b" t="t" l="l"/>
              <a:pathLst>
                <a:path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p:spPr>
        </p:sp>
        <p:sp>
          <p:nvSpPr>
            <p:cNvPr name="TextBox 7" id="7"/>
            <p:cNvSpPr txBox="true"/>
            <p:nvPr/>
          </p:nvSpPr>
          <p:spPr>
            <a:xfrm>
              <a:off x="103805" y="71142"/>
              <a:ext cx="899645" cy="892792"/>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6199216" y="7453066"/>
            <a:ext cx="1621948" cy="609682"/>
          </a:xfrm>
          <a:custGeom>
            <a:avLst/>
            <a:gdLst/>
            <a:ahLst/>
            <a:cxnLst/>
            <a:rect r="r" b="b" t="t" l="l"/>
            <a:pathLst>
              <a:path h="609682" w="1621948">
                <a:moveTo>
                  <a:pt x="0" y="0"/>
                </a:moveTo>
                <a:lnTo>
                  <a:pt x="1621948" y="0"/>
                </a:lnTo>
                <a:lnTo>
                  <a:pt x="1621948" y="609682"/>
                </a:lnTo>
                <a:lnTo>
                  <a:pt x="0" y="609682"/>
                </a:lnTo>
                <a:lnTo>
                  <a:pt x="0" y="0"/>
                </a:lnTo>
                <a:close/>
              </a:path>
            </a:pathLst>
          </a:custGeom>
          <a:blipFill>
            <a:blip r:embed="rId2">
              <a:extLst>
                <a:ext uri="{96DAC541-7B7A-43D3-8B79-37D633B846F1}">
                  <asvg:svgBlip xmlns:asvg="http://schemas.microsoft.com/office/drawing/2016/SVG/main" r:embed="rId3"/>
                </a:ext>
              </a:extLst>
            </a:blip>
            <a:stretch>
              <a:fillRect l="-48085" t="0" r="0" b="0"/>
            </a:stretch>
          </a:blipFill>
        </p:spPr>
      </p:sp>
      <p:sp>
        <p:nvSpPr>
          <p:cNvPr name="Freeform 9" id="9"/>
          <p:cNvSpPr/>
          <p:nvPr/>
        </p:nvSpPr>
        <p:spPr>
          <a:xfrm flipH="false" flipV="false" rot="0">
            <a:off x="12622748" y="437271"/>
            <a:ext cx="7152937" cy="5085567"/>
          </a:xfrm>
          <a:custGeom>
            <a:avLst/>
            <a:gdLst/>
            <a:ahLst/>
            <a:cxnLst/>
            <a:rect r="r" b="b" t="t" l="l"/>
            <a:pathLst>
              <a:path h="5085567" w="7152937">
                <a:moveTo>
                  <a:pt x="0" y="0"/>
                </a:moveTo>
                <a:lnTo>
                  <a:pt x="7152936" y="0"/>
                </a:lnTo>
                <a:lnTo>
                  <a:pt x="7152936" y="5085566"/>
                </a:lnTo>
                <a:lnTo>
                  <a:pt x="0" y="5085566"/>
                </a:lnTo>
                <a:lnTo>
                  <a:pt x="0" y="0"/>
                </a:lnTo>
                <a:close/>
              </a:path>
            </a:pathLst>
          </a:custGeom>
          <a:blipFill>
            <a:blip r:embed="rId4"/>
            <a:stretch>
              <a:fillRect l="-13069" t="0" r="-44925" b="0"/>
            </a:stretch>
          </a:blipFill>
        </p:spPr>
      </p:sp>
      <p:sp>
        <p:nvSpPr>
          <p:cNvPr name="TextBox 10" id="10"/>
          <p:cNvSpPr txBox="true"/>
          <p:nvPr/>
        </p:nvSpPr>
        <p:spPr>
          <a:xfrm rot="0">
            <a:off x="0" y="2980054"/>
            <a:ext cx="12516838" cy="3848100"/>
          </a:xfrm>
          <a:prstGeom prst="rect">
            <a:avLst/>
          </a:prstGeom>
        </p:spPr>
        <p:txBody>
          <a:bodyPr anchor="t" rtlCol="false" tIns="0" lIns="0" bIns="0" rIns="0">
            <a:spAutoFit/>
          </a:bodyPr>
          <a:lstStyle/>
          <a:p>
            <a:pPr algn="just">
              <a:lnSpc>
                <a:spcPts val="4202"/>
              </a:lnSpc>
            </a:pPr>
            <a:r>
              <a:rPr lang="en-US" sz="3502">
                <a:solidFill>
                  <a:srgbClr val="000000"/>
                </a:solidFill>
                <a:latin typeface="Garet"/>
                <a:ea typeface="Garet"/>
                <a:cs typeface="Garet"/>
                <a:sym typeface="Garet"/>
              </a:rPr>
              <a:t>🌐 Data Source</a:t>
            </a:r>
          </a:p>
          <a:p>
            <a:pPr algn="just" marL="648213" indent="-324107" lvl="1">
              <a:lnSpc>
                <a:spcPts val="3602"/>
              </a:lnSpc>
              <a:buFont typeface="Arial"/>
              <a:buChar char="•"/>
            </a:pPr>
            <a:r>
              <a:rPr lang="en-US" sz="3002">
                <a:solidFill>
                  <a:srgbClr val="000000"/>
                </a:solidFill>
                <a:latin typeface="Garet"/>
                <a:ea typeface="Garet"/>
                <a:cs typeface="Garet"/>
                <a:sym typeface="Garet"/>
              </a:rPr>
              <a:t>Platform: Flipkart (publicly available smartphone listings)</a:t>
            </a:r>
          </a:p>
          <a:p>
            <a:pPr algn="just" marL="648213" indent="-324107" lvl="1">
              <a:lnSpc>
                <a:spcPts val="3602"/>
              </a:lnSpc>
              <a:buFont typeface="Arial"/>
              <a:buChar char="•"/>
            </a:pPr>
            <a:r>
              <a:rPr lang="en-US" sz="3002">
                <a:solidFill>
                  <a:srgbClr val="000000"/>
                </a:solidFill>
                <a:latin typeface="Garet"/>
                <a:ea typeface="Garet"/>
                <a:cs typeface="Garet"/>
                <a:sym typeface="Garet"/>
              </a:rPr>
              <a:t>Data Type: Mobile phone product listings</a:t>
            </a:r>
          </a:p>
          <a:p>
            <a:pPr algn="just" marL="648213" indent="-324107" lvl="1">
              <a:lnSpc>
                <a:spcPts val="3602"/>
              </a:lnSpc>
              <a:buFont typeface="Arial"/>
              <a:buChar char="•"/>
            </a:pPr>
            <a:r>
              <a:rPr lang="en-US" sz="3002">
                <a:solidFill>
                  <a:srgbClr val="000000"/>
                </a:solidFill>
                <a:latin typeface="Garet"/>
                <a:ea typeface="Garet"/>
                <a:cs typeface="Garet"/>
                <a:sym typeface="Garet"/>
              </a:rPr>
              <a:t>Access Method: Web pages accessed through HTTP requests</a:t>
            </a:r>
          </a:p>
          <a:p>
            <a:pPr algn="just" marL="648213" indent="-324107" lvl="1">
              <a:lnSpc>
                <a:spcPts val="3602"/>
              </a:lnSpc>
              <a:buFont typeface="Arial"/>
              <a:buChar char="•"/>
            </a:pPr>
            <a:r>
              <a:rPr lang="en-US" sz="3002">
                <a:solidFill>
                  <a:srgbClr val="000000"/>
                </a:solidFill>
                <a:latin typeface="Garet"/>
                <a:ea typeface="Garet"/>
                <a:cs typeface="Garet"/>
                <a:sym typeface="Garet"/>
              </a:rPr>
              <a:t>Ethical Consideration: Only publicly visible data was collected</a:t>
            </a:r>
          </a:p>
          <a:p>
            <a:pPr algn="just">
              <a:lnSpc>
                <a:spcPts val="4562"/>
              </a:lnSpc>
            </a:pPr>
          </a:p>
        </p:txBody>
      </p:sp>
      <p:sp>
        <p:nvSpPr>
          <p:cNvPr name="TextBox 11" id="11"/>
          <p:cNvSpPr txBox="true"/>
          <p:nvPr/>
        </p:nvSpPr>
        <p:spPr>
          <a:xfrm rot="0">
            <a:off x="0" y="6828154"/>
            <a:ext cx="14968390" cy="4191000"/>
          </a:xfrm>
          <a:prstGeom prst="rect">
            <a:avLst/>
          </a:prstGeom>
        </p:spPr>
        <p:txBody>
          <a:bodyPr anchor="t" rtlCol="false" tIns="0" lIns="0" bIns="0" rIns="0">
            <a:spAutoFit/>
          </a:bodyPr>
          <a:lstStyle/>
          <a:p>
            <a:pPr algn="just">
              <a:lnSpc>
                <a:spcPts val="4202"/>
              </a:lnSpc>
            </a:pPr>
            <a:r>
              <a:rPr lang="en-US" sz="3502">
                <a:solidFill>
                  <a:srgbClr val="000000"/>
                </a:solidFill>
                <a:latin typeface="Garet"/>
                <a:ea typeface="Garet"/>
                <a:cs typeface="Garet"/>
                <a:sym typeface="Garet"/>
              </a:rPr>
              <a:t>🕷️ Web Scraping Process</a:t>
            </a:r>
          </a:p>
          <a:p>
            <a:pPr algn="just" marL="648213" indent="-324107" lvl="1">
              <a:lnSpc>
                <a:spcPts val="3602"/>
              </a:lnSpc>
              <a:buFont typeface="Arial"/>
              <a:buChar char="•"/>
            </a:pPr>
            <a:r>
              <a:rPr lang="en-US" sz="3002">
                <a:solidFill>
                  <a:srgbClr val="000000"/>
                </a:solidFill>
                <a:latin typeface="Garet"/>
                <a:ea typeface="Garet"/>
                <a:cs typeface="Garet"/>
                <a:sym typeface="Garet"/>
              </a:rPr>
              <a:t>Used Requests and BeautifulSoup to extract smartphone listing data from Flipkart</a:t>
            </a:r>
          </a:p>
          <a:p>
            <a:pPr algn="just" marL="648213" indent="-324107" lvl="1">
              <a:lnSpc>
                <a:spcPts val="3602"/>
              </a:lnSpc>
              <a:buFont typeface="Arial"/>
              <a:buChar char="•"/>
            </a:pPr>
            <a:r>
              <a:rPr lang="en-US" sz="3002">
                <a:solidFill>
                  <a:srgbClr val="000000"/>
                </a:solidFill>
                <a:latin typeface="Garet"/>
                <a:ea typeface="Garet"/>
                <a:cs typeface="Garet"/>
                <a:sym typeface="Garet"/>
              </a:rPr>
              <a:t>Collected product details including price, availability, brand, model, and specifications</a:t>
            </a:r>
          </a:p>
          <a:p>
            <a:pPr algn="just" marL="648213" indent="-324107" lvl="1">
              <a:lnSpc>
                <a:spcPts val="3602"/>
              </a:lnSpc>
              <a:buFont typeface="Arial"/>
              <a:buChar char="•"/>
            </a:pPr>
            <a:r>
              <a:rPr lang="en-US" sz="3002">
                <a:solidFill>
                  <a:srgbClr val="000000"/>
                </a:solidFill>
                <a:latin typeface="Garet"/>
                <a:ea typeface="Garet"/>
                <a:cs typeface="Garet"/>
                <a:sym typeface="Garet"/>
              </a:rPr>
              <a:t>Stored the scraped data in a Pandas DataFrame for cleaning and analysis</a:t>
            </a:r>
          </a:p>
          <a:p>
            <a:pPr algn="just">
              <a:lnSpc>
                <a:spcPts val="4202"/>
              </a:lnSpc>
            </a:pPr>
          </a:p>
          <a:p>
            <a:pPr algn="just">
              <a:lnSpc>
                <a:spcPts val="3002"/>
              </a:lnSpc>
            </a:pPr>
          </a:p>
        </p:txBody>
      </p:sp>
      <p:sp>
        <p:nvSpPr>
          <p:cNvPr name="TextBox 12" id="12"/>
          <p:cNvSpPr txBox="true"/>
          <p:nvPr/>
        </p:nvSpPr>
        <p:spPr>
          <a:xfrm rot="0">
            <a:off x="2404941" y="296974"/>
            <a:ext cx="7902900" cy="1988807"/>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Data Source &amp; Web Scraping Overview</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2089113" y="65123"/>
            <a:ext cx="11490785" cy="1927153"/>
            <a:chOff x="0" y="0"/>
            <a:chExt cx="4008964" cy="672355"/>
          </a:xfrm>
        </p:grpSpPr>
        <p:sp>
          <p:nvSpPr>
            <p:cNvPr name="Freeform 3" id="3"/>
            <p:cNvSpPr/>
            <p:nvPr/>
          </p:nvSpPr>
          <p:spPr>
            <a:xfrm flipH="false" flipV="false" rot="0">
              <a:off x="0" y="0"/>
              <a:ext cx="4008963" cy="672355"/>
            </a:xfrm>
            <a:custGeom>
              <a:avLst/>
              <a:gdLst/>
              <a:ahLst/>
              <a:cxnLst/>
              <a:rect r="r" b="b" t="t" l="l"/>
              <a:pathLst>
                <a:path h="672355" w="4008963">
                  <a:moveTo>
                    <a:pt x="34361" y="0"/>
                  </a:moveTo>
                  <a:lnTo>
                    <a:pt x="3974602" y="0"/>
                  </a:lnTo>
                  <a:cubicBezTo>
                    <a:pt x="3993579" y="0"/>
                    <a:pt x="4008963" y="15384"/>
                    <a:pt x="4008963" y="34361"/>
                  </a:cubicBezTo>
                  <a:lnTo>
                    <a:pt x="4008963" y="637994"/>
                  </a:lnTo>
                  <a:cubicBezTo>
                    <a:pt x="4008963" y="656971"/>
                    <a:pt x="3993579" y="672355"/>
                    <a:pt x="3974602" y="672355"/>
                  </a:cubicBezTo>
                  <a:lnTo>
                    <a:pt x="34361" y="672355"/>
                  </a:lnTo>
                  <a:cubicBezTo>
                    <a:pt x="15384" y="672355"/>
                    <a:pt x="0" y="656971"/>
                    <a:pt x="0" y="637994"/>
                  </a:cubicBezTo>
                  <a:lnTo>
                    <a:pt x="0" y="34361"/>
                  </a:lnTo>
                  <a:cubicBezTo>
                    <a:pt x="0" y="15384"/>
                    <a:pt x="15384" y="0"/>
                    <a:pt x="34361" y="0"/>
                  </a:cubicBezTo>
                  <a:close/>
                </a:path>
              </a:pathLst>
            </a:custGeom>
            <a:solidFill>
              <a:srgbClr val="BB830F"/>
            </a:solidFill>
          </p:spPr>
        </p:sp>
        <p:sp>
          <p:nvSpPr>
            <p:cNvPr name="TextBox 4" id="4"/>
            <p:cNvSpPr txBox="true"/>
            <p:nvPr/>
          </p:nvSpPr>
          <p:spPr>
            <a:xfrm>
              <a:off x="0" y="-28575"/>
              <a:ext cx="4008964" cy="70093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3068829" y="7197496"/>
            <a:ext cx="6075352" cy="5836108"/>
            <a:chOff x="0" y="0"/>
            <a:chExt cx="1107255" cy="1063652"/>
          </a:xfrm>
        </p:grpSpPr>
        <p:sp>
          <p:nvSpPr>
            <p:cNvPr name="Freeform 6" id="6"/>
            <p:cNvSpPr/>
            <p:nvPr/>
          </p:nvSpPr>
          <p:spPr>
            <a:xfrm flipH="false" flipV="false" rot="0">
              <a:off x="0" y="0"/>
              <a:ext cx="1107255" cy="1063652"/>
            </a:xfrm>
            <a:custGeom>
              <a:avLst/>
              <a:gdLst/>
              <a:ahLst/>
              <a:cxnLst/>
              <a:rect r="r" b="b" t="t" l="l"/>
              <a:pathLst>
                <a:path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p:spPr>
        </p:sp>
        <p:sp>
          <p:nvSpPr>
            <p:cNvPr name="TextBox 7" id="7"/>
            <p:cNvSpPr txBox="true"/>
            <p:nvPr/>
          </p:nvSpPr>
          <p:spPr>
            <a:xfrm>
              <a:off x="103805" y="71142"/>
              <a:ext cx="899645" cy="892792"/>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014295" y="-1097762"/>
            <a:ext cx="3573389" cy="3432671"/>
            <a:chOff x="0" y="0"/>
            <a:chExt cx="1107255" cy="1063652"/>
          </a:xfrm>
        </p:grpSpPr>
        <p:sp>
          <p:nvSpPr>
            <p:cNvPr name="Freeform 9" id="9"/>
            <p:cNvSpPr/>
            <p:nvPr/>
          </p:nvSpPr>
          <p:spPr>
            <a:xfrm flipH="false" flipV="false" rot="0">
              <a:off x="0" y="0"/>
              <a:ext cx="1107255" cy="1063652"/>
            </a:xfrm>
            <a:custGeom>
              <a:avLst/>
              <a:gdLst/>
              <a:ahLst/>
              <a:cxnLst/>
              <a:rect r="r" b="b" t="t" l="l"/>
              <a:pathLst>
                <a:path h="1063652" w="1107255">
                  <a:moveTo>
                    <a:pt x="553628" y="0"/>
                  </a:moveTo>
                  <a:cubicBezTo>
                    <a:pt x="247868" y="0"/>
                    <a:pt x="0" y="238107"/>
                    <a:pt x="0" y="531826"/>
                  </a:cubicBezTo>
                  <a:cubicBezTo>
                    <a:pt x="0" y="825545"/>
                    <a:pt x="247868" y="1063652"/>
                    <a:pt x="553628" y="1063652"/>
                  </a:cubicBezTo>
                  <a:cubicBezTo>
                    <a:pt x="859388" y="1063652"/>
                    <a:pt x="1107255" y="825545"/>
                    <a:pt x="1107255" y="531826"/>
                  </a:cubicBezTo>
                  <a:cubicBezTo>
                    <a:pt x="1107255" y="238107"/>
                    <a:pt x="859388" y="0"/>
                    <a:pt x="553628" y="0"/>
                  </a:cubicBezTo>
                  <a:close/>
                </a:path>
              </a:pathLst>
            </a:custGeom>
            <a:solidFill>
              <a:srgbClr val="668772"/>
            </a:solidFill>
          </p:spPr>
        </p:sp>
        <p:sp>
          <p:nvSpPr>
            <p:cNvPr name="TextBox 10" id="10"/>
            <p:cNvSpPr txBox="true"/>
            <p:nvPr/>
          </p:nvSpPr>
          <p:spPr>
            <a:xfrm>
              <a:off x="103805" y="71142"/>
              <a:ext cx="899645" cy="892792"/>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520169" y="2609591"/>
            <a:ext cx="10594669" cy="5124568"/>
          </a:xfrm>
          <a:custGeom>
            <a:avLst/>
            <a:gdLst/>
            <a:ahLst/>
            <a:cxnLst/>
            <a:rect r="r" b="b" t="t" l="l"/>
            <a:pathLst>
              <a:path h="5124568" w="10594669">
                <a:moveTo>
                  <a:pt x="0" y="0"/>
                </a:moveTo>
                <a:lnTo>
                  <a:pt x="10594669" y="0"/>
                </a:lnTo>
                <a:lnTo>
                  <a:pt x="10594669" y="5124568"/>
                </a:lnTo>
                <a:lnTo>
                  <a:pt x="0" y="5124568"/>
                </a:lnTo>
                <a:lnTo>
                  <a:pt x="0" y="0"/>
                </a:lnTo>
                <a:close/>
              </a:path>
            </a:pathLst>
          </a:custGeom>
          <a:blipFill>
            <a:blip r:embed="rId2"/>
            <a:stretch>
              <a:fillRect l="0" t="0" r="-7786" b="0"/>
            </a:stretch>
          </a:blipFill>
        </p:spPr>
      </p:sp>
      <p:sp>
        <p:nvSpPr>
          <p:cNvPr name="TextBox 12" id="12"/>
          <p:cNvSpPr txBox="true"/>
          <p:nvPr/>
        </p:nvSpPr>
        <p:spPr>
          <a:xfrm rot="0">
            <a:off x="520169" y="8351473"/>
            <a:ext cx="12183460" cy="1828800"/>
          </a:xfrm>
          <a:prstGeom prst="rect">
            <a:avLst/>
          </a:prstGeom>
        </p:spPr>
        <p:txBody>
          <a:bodyPr anchor="t" rtlCol="false" tIns="0" lIns="0" bIns="0" rIns="0">
            <a:spAutoFit/>
          </a:bodyPr>
          <a:lstStyle/>
          <a:p>
            <a:pPr algn="just" marL="648213" indent="-324107" lvl="1">
              <a:lnSpc>
                <a:spcPts val="3602"/>
              </a:lnSpc>
              <a:buFont typeface="Arial"/>
              <a:buChar char="•"/>
            </a:pPr>
            <a:r>
              <a:rPr lang="en-US" sz="3002">
                <a:solidFill>
                  <a:srgbClr val="000000"/>
                </a:solidFill>
                <a:latin typeface="Garet"/>
                <a:ea typeface="Garet"/>
                <a:cs typeface="Garet"/>
                <a:sym typeface="Garet"/>
              </a:rPr>
              <a:t>Includes Product, Price, Availability, Camera, and key technical specifications</a:t>
            </a:r>
          </a:p>
          <a:p>
            <a:pPr algn="just" marL="648213" indent="-324107" lvl="1">
              <a:lnSpc>
                <a:spcPts val="3602"/>
              </a:lnSpc>
              <a:buFont typeface="Arial"/>
              <a:buChar char="•"/>
            </a:pPr>
            <a:r>
              <a:rPr lang="en-US" sz="3002">
                <a:solidFill>
                  <a:srgbClr val="000000"/>
                </a:solidFill>
                <a:latin typeface="Garet"/>
                <a:ea typeface="Garet"/>
                <a:cs typeface="Garet"/>
                <a:sym typeface="Garet"/>
              </a:rPr>
              <a:t>Contains listings across multiple smartphone brands</a:t>
            </a:r>
          </a:p>
          <a:p>
            <a:pPr algn="just">
              <a:lnSpc>
                <a:spcPts val="3602"/>
              </a:lnSpc>
            </a:pPr>
          </a:p>
        </p:txBody>
      </p:sp>
      <p:sp>
        <p:nvSpPr>
          <p:cNvPr name="TextBox 13" id="13"/>
          <p:cNvSpPr txBox="true"/>
          <p:nvPr/>
        </p:nvSpPr>
        <p:spPr>
          <a:xfrm rot="0">
            <a:off x="3724394" y="-114300"/>
            <a:ext cx="7117710" cy="1988807"/>
          </a:xfrm>
          <a:prstGeom prst="rect">
            <a:avLst/>
          </a:prstGeom>
        </p:spPr>
        <p:txBody>
          <a:bodyPr anchor="t" rtlCol="false" tIns="0" lIns="0" bIns="0" rIns="0">
            <a:spAutoFit/>
          </a:bodyPr>
          <a:lstStyle/>
          <a:p>
            <a:pPr algn="ctr">
              <a:lnSpc>
                <a:spcPts val="7980"/>
              </a:lnSpc>
            </a:pPr>
            <a:r>
              <a:rPr lang="en-US" sz="5700" b="true">
                <a:solidFill>
                  <a:srgbClr val="FFFFFF"/>
                </a:solidFill>
                <a:latin typeface="Canva Sans Bold"/>
                <a:ea typeface="Canva Sans Bold"/>
                <a:cs typeface="Canva Sans Bold"/>
                <a:sym typeface="Canva Sans Bold"/>
              </a:rPr>
              <a:t>📊 Dataset Description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1028700" y="8743949"/>
            <a:ext cx="4082038" cy="408203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482653" y="326069"/>
            <a:ext cx="7143290" cy="2169435"/>
            <a:chOff x="0" y="0"/>
            <a:chExt cx="2492187" cy="756883"/>
          </a:xfrm>
        </p:grpSpPr>
        <p:sp>
          <p:nvSpPr>
            <p:cNvPr name="Freeform 6" id="6"/>
            <p:cNvSpPr/>
            <p:nvPr/>
          </p:nvSpPr>
          <p:spPr>
            <a:xfrm flipH="false" flipV="false" rot="0">
              <a:off x="0" y="0"/>
              <a:ext cx="2492187" cy="756883"/>
            </a:xfrm>
            <a:custGeom>
              <a:avLst/>
              <a:gdLst/>
              <a:ahLst/>
              <a:cxnLst/>
              <a:rect r="r" b="b" t="t" l="l"/>
              <a:pathLst>
                <a:path h="756883" w="2492187">
                  <a:moveTo>
                    <a:pt x="55274" y="0"/>
                  </a:moveTo>
                  <a:lnTo>
                    <a:pt x="2436913" y="0"/>
                  </a:lnTo>
                  <a:cubicBezTo>
                    <a:pt x="2451573" y="0"/>
                    <a:pt x="2465632" y="5823"/>
                    <a:pt x="2475998" y="16189"/>
                  </a:cubicBezTo>
                  <a:cubicBezTo>
                    <a:pt x="2486364" y="26555"/>
                    <a:pt x="2492187" y="40614"/>
                    <a:pt x="2492187" y="55274"/>
                  </a:cubicBezTo>
                  <a:lnTo>
                    <a:pt x="2492187" y="701609"/>
                  </a:lnTo>
                  <a:cubicBezTo>
                    <a:pt x="2492187" y="716269"/>
                    <a:pt x="2486364" y="730328"/>
                    <a:pt x="2475998" y="740694"/>
                  </a:cubicBezTo>
                  <a:cubicBezTo>
                    <a:pt x="2465632" y="751060"/>
                    <a:pt x="2451573" y="756883"/>
                    <a:pt x="2436913" y="756883"/>
                  </a:cubicBezTo>
                  <a:lnTo>
                    <a:pt x="55274" y="756883"/>
                  </a:lnTo>
                  <a:cubicBezTo>
                    <a:pt x="40614" y="756883"/>
                    <a:pt x="26555" y="751060"/>
                    <a:pt x="16189" y="740694"/>
                  </a:cubicBezTo>
                  <a:cubicBezTo>
                    <a:pt x="5823" y="730328"/>
                    <a:pt x="0" y="716269"/>
                    <a:pt x="0" y="701609"/>
                  </a:cubicBezTo>
                  <a:lnTo>
                    <a:pt x="0" y="55274"/>
                  </a:lnTo>
                  <a:cubicBezTo>
                    <a:pt x="0" y="40614"/>
                    <a:pt x="5823" y="26555"/>
                    <a:pt x="16189" y="16189"/>
                  </a:cubicBezTo>
                  <a:cubicBezTo>
                    <a:pt x="26555" y="5823"/>
                    <a:pt x="40614" y="0"/>
                    <a:pt x="55274" y="0"/>
                  </a:cubicBezTo>
                  <a:close/>
                </a:path>
              </a:pathLst>
            </a:custGeom>
            <a:solidFill>
              <a:srgbClr val="BB830F"/>
            </a:solidFill>
          </p:spPr>
        </p:sp>
        <p:sp>
          <p:nvSpPr>
            <p:cNvPr name="TextBox 7" id="7"/>
            <p:cNvSpPr txBox="true"/>
            <p:nvPr/>
          </p:nvSpPr>
          <p:spPr>
            <a:xfrm>
              <a:off x="0" y="-28575"/>
              <a:ext cx="2492187" cy="78545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3842886" y="1745162"/>
            <a:ext cx="2969268" cy="2089285"/>
          </a:xfrm>
          <a:custGeom>
            <a:avLst/>
            <a:gdLst/>
            <a:ahLst/>
            <a:cxnLst/>
            <a:rect r="r" b="b" t="t" l="l"/>
            <a:pathLst>
              <a:path h="2089285" w="2969268">
                <a:moveTo>
                  <a:pt x="0" y="0"/>
                </a:moveTo>
                <a:lnTo>
                  <a:pt x="2969268" y="0"/>
                </a:lnTo>
                <a:lnTo>
                  <a:pt x="2969268" y="2089285"/>
                </a:lnTo>
                <a:lnTo>
                  <a:pt x="0" y="20892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3231847" y="3000374"/>
            <a:ext cx="10611039" cy="6200775"/>
          </a:xfrm>
          <a:prstGeom prst="rect">
            <a:avLst/>
          </a:prstGeom>
        </p:spPr>
        <p:txBody>
          <a:bodyPr anchor="t" rtlCol="false" tIns="0" lIns="0" bIns="0" rIns="0">
            <a:spAutoFit/>
          </a:bodyPr>
          <a:lstStyle/>
          <a:p>
            <a:pPr algn="l">
              <a:lnSpc>
                <a:spcPts val="4202"/>
              </a:lnSpc>
            </a:pPr>
            <a:r>
              <a:rPr lang="en-US" sz="3502">
                <a:solidFill>
                  <a:srgbClr val="000000"/>
                </a:solidFill>
                <a:latin typeface="Garet"/>
                <a:ea typeface="Garet"/>
                <a:cs typeface="Garet"/>
                <a:sym typeface="Garet"/>
              </a:rPr>
              <a:t> 🧹🧹🧹🧹🧹🧹🧹🧹🧹🧹🧹🧹</a:t>
            </a:r>
          </a:p>
          <a:p>
            <a:pPr algn="l">
              <a:lnSpc>
                <a:spcPts val="4202"/>
              </a:lnSpc>
            </a:pPr>
          </a:p>
          <a:p>
            <a:pPr algn="l" marL="648213" indent="-324107" lvl="1">
              <a:lnSpc>
                <a:spcPts val="3602"/>
              </a:lnSpc>
              <a:buFont typeface="Arial"/>
              <a:buChar char="•"/>
            </a:pPr>
            <a:r>
              <a:rPr lang="en-US" sz="3002">
                <a:solidFill>
                  <a:srgbClr val="000000"/>
                </a:solidFill>
                <a:latin typeface="Garet"/>
                <a:ea typeface="Garet"/>
                <a:cs typeface="Garet"/>
                <a:sym typeface="Garet"/>
              </a:rPr>
              <a:t>Split raw product details into structured columns such as brand &amp; Model</a:t>
            </a:r>
          </a:p>
          <a:p>
            <a:pPr algn="l" marL="648213" indent="-324107" lvl="1">
              <a:lnSpc>
                <a:spcPts val="3602"/>
              </a:lnSpc>
              <a:buFont typeface="Arial"/>
              <a:buChar char="•"/>
            </a:pPr>
            <a:r>
              <a:rPr lang="en-US" sz="3002">
                <a:solidFill>
                  <a:srgbClr val="000000"/>
                </a:solidFill>
                <a:latin typeface="Garet"/>
                <a:ea typeface="Garet"/>
                <a:cs typeface="Garet"/>
                <a:sym typeface="Garet"/>
              </a:rPr>
              <a:t>Also split raw column like camera  and storage into front camera , back camera  &amp; RAM , ROM</a:t>
            </a:r>
          </a:p>
          <a:p>
            <a:pPr algn="l" marL="648213" indent="-324107" lvl="1">
              <a:lnSpc>
                <a:spcPts val="3602"/>
              </a:lnSpc>
              <a:buFont typeface="Arial"/>
              <a:buChar char="•"/>
            </a:pPr>
            <a:r>
              <a:rPr lang="en-US" sz="3002">
                <a:solidFill>
                  <a:srgbClr val="000000"/>
                </a:solidFill>
                <a:latin typeface="Garet"/>
                <a:ea typeface="Garet"/>
                <a:cs typeface="Garet"/>
                <a:sym typeface="Garet"/>
              </a:rPr>
              <a:t>Extracted numerical values from text-based fields using regular expressions (regex)</a:t>
            </a:r>
          </a:p>
          <a:p>
            <a:pPr algn="l" marL="648213" indent="-324107" lvl="1">
              <a:lnSpc>
                <a:spcPts val="3602"/>
              </a:lnSpc>
              <a:buFont typeface="Arial"/>
              <a:buChar char="•"/>
            </a:pPr>
            <a:r>
              <a:rPr lang="en-US" sz="3002">
                <a:solidFill>
                  <a:srgbClr val="000000"/>
                </a:solidFill>
                <a:latin typeface="Garet"/>
                <a:ea typeface="Garet"/>
                <a:cs typeface="Garet"/>
                <a:sym typeface="Garet"/>
              </a:rPr>
              <a:t>Converted extracted values into appropriate numerical data types for analysis</a:t>
            </a:r>
          </a:p>
          <a:p>
            <a:pPr algn="l" marL="648213" indent="-324107" lvl="1">
              <a:lnSpc>
                <a:spcPts val="3602"/>
              </a:lnSpc>
              <a:buFont typeface="Arial"/>
              <a:buChar char="•"/>
            </a:pPr>
            <a:r>
              <a:rPr lang="en-US" sz="3002">
                <a:solidFill>
                  <a:srgbClr val="000000"/>
                </a:solidFill>
                <a:latin typeface="Garet"/>
                <a:ea typeface="Garet"/>
                <a:cs typeface="Garet"/>
                <a:sym typeface="Garet"/>
              </a:rPr>
              <a:t>Prepared a clean, analysis-ready dataset for exploratory data analysis</a:t>
            </a:r>
          </a:p>
          <a:p>
            <a:pPr algn="l">
              <a:lnSpc>
                <a:spcPts val="4442"/>
              </a:lnSpc>
            </a:pPr>
          </a:p>
        </p:txBody>
      </p:sp>
      <p:grpSp>
        <p:nvGrpSpPr>
          <p:cNvPr name="Group 10" id="10"/>
          <p:cNvGrpSpPr/>
          <p:nvPr/>
        </p:nvGrpSpPr>
        <p:grpSpPr>
          <a:xfrm rot="0">
            <a:off x="17207838" y="7522232"/>
            <a:ext cx="4082038" cy="408203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5235638" y="359233"/>
            <a:ext cx="5637319" cy="1988807"/>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Data Cleaning &amp; Preparation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3936343" y="110624"/>
            <a:ext cx="7494657" cy="1184067"/>
            <a:chOff x="0" y="0"/>
            <a:chExt cx="2614774" cy="413103"/>
          </a:xfrm>
        </p:grpSpPr>
        <p:sp>
          <p:nvSpPr>
            <p:cNvPr name="Freeform 3" id="3"/>
            <p:cNvSpPr/>
            <p:nvPr/>
          </p:nvSpPr>
          <p:spPr>
            <a:xfrm flipH="false" flipV="false" rot="0">
              <a:off x="0" y="0"/>
              <a:ext cx="2614774" cy="413103"/>
            </a:xfrm>
            <a:custGeom>
              <a:avLst/>
              <a:gdLst/>
              <a:ahLst/>
              <a:cxnLst/>
              <a:rect r="r" b="b" t="t" l="l"/>
              <a:pathLst>
                <a:path h="413103" w="2614774">
                  <a:moveTo>
                    <a:pt x="52683" y="0"/>
                  </a:moveTo>
                  <a:lnTo>
                    <a:pt x="2562091" y="0"/>
                  </a:lnTo>
                  <a:cubicBezTo>
                    <a:pt x="2576064" y="0"/>
                    <a:pt x="2589464" y="5550"/>
                    <a:pt x="2599343" y="15430"/>
                  </a:cubicBezTo>
                  <a:cubicBezTo>
                    <a:pt x="2609223" y="25310"/>
                    <a:pt x="2614774" y="38710"/>
                    <a:pt x="2614774" y="52683"/>
                  </a:cubicBezTo>
                  <a:lnTo>
                    <a:pt x="2614774" y="360421"/>
                  </a:lnTo>
                  <a:cubicBezTo>
                    <a:pt x="2614774" y="374393"/>
                    <a:pt x="2609223" y="387793"/>
                    <a:pt x="2599343" y="397673"/>
                  </a:cubicBezTo>
                  <a:cubicBezTo>
                    <a:pt x="2589464" y="407553"/>
                    <a:pt x="2576064" y="413103"/>
                    <a:pt x="2562091" y="413103"/>
                  </a:cubicBezTo>
                  <a:lnTo>
                    <a:pt x="52683" y="413103"/>
                  </a:lnTo>
                  <a:cubicBezTo>
                    <a:pt x="38710" y="413103"/>
                    <a:pt x="25310" y="407553"/>
                    <a:pt x="15430" y="397673"/>
                  </a:cubicBezTo>
                  <a:cubicBezTo>
                    <a:pt x="5550" y="387793"/>
                    <a:pt x="0" y="374393"/>
                    <a:pt x="0" y="360421"/>
                  </a:cubicBezTo>
                  <a:lnTo>
                    <a:pt x="0" y="52683"/>
                  </a:lnTo>
                  <a:cubicBezTo>
                    <a:pt x="0" y="38710"/>
                    <a:pt x="5550" y="25310"/>
                    <a:pt x="15430" y="15430"/>
                  </a:cubicBezTo>
                  <a:cubicBezTo>
                    <a:pt x="25310" y="5550"/>
                    <a:pt x="38710" y="0"/>
                    <a:pt x="52683" y="0"/>
                  </a:cubicBezTo>
                  <a:close/>
                </a:path>
              </a:pathLst>
            </a:custGeom>
            <a:solidFill>
              <a:srgbClr val="BB830F"/>
            </a:solidFill>
          </p:spPr>
        </p:sp>
        <p:sp>
          <p:nvSpPr>
            <p:cNvPr name="TextBox 4" id="4"/>
            <p:cNvSpPr txBox="true"/>
            <p:nvPr/>
          </p:nvSpPr>
          <p:spPr>
            <a:xfrm>
              <a:off x="0" y="-47625"/>
              <a:ext cx="2614774" cy="460728"/>
            </a:xfrm>
            <a:prstGeom prst="rect">
              <a:avLst/>
            </a:prstGeom>
          </p:spPr>
          <p:txBody>
            <a:bodyPr anchor="ctr" rtlCol="false" tIns="50800" lIns="50800" bIns="50800" rIns="50800"/>
            <a:lstStyle/>
            <a:p>
              <a:pPr algn="ctr">
                <a:lnSpc>
                  <a:spcPts val="3499"/>
                </a:lnSpc>
                <a:spcBef>
                  <a:spcPct val="0"/>
                </a:spcBef>
              </a:pPr>
              <a:r>
                <a:rPr lang="en-US" sz="2499">
                  <a:solidFill>
                    <a:srgbClr val="FFFFFF"/>
                  </a:solidFill>
                  <a:latin typeface="Garet"/>
                  <a:ea typeface="Garet"/>
                  <a:cs typeface="Garet"/>
                  <a:sym typeface="Garet"/>
                </a:rPr>
                <a:t>Natural products</a:t>
              </a:r>
            </a:p>
          </p:txBody>
        </p:sp>
      </p:grpSp>
      <p:grpSp>
        <p:nvGrpSpPr>
          <p:cNvPr name="Group 5" id="5"/>
          <p:cNvGrpSpPr/>
          <p:nvPr/>
        </p:nvGrpSpPr>
        <p:grpSpPr>
          <a:xfrm rot="0">
            <a:off x="15985151" y="7984151"/>
            <a:ext cx="2302849" cy="230284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68772"/>
            </a:soli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2112763" y="1776468"/>
            <a:ext cx="5866098" cy="4212450"/>
          </a:xfrm>
          <a:custGeom>
            <a:avLst/>
            <a:gdLst/>
            <a:ahLst/>
            <a:cxnLst/>
            <a:rect r="r" b="b" t="t" l="l"/>
            <a:pathLst>
              <a:path h="4212450" w="5866098">
                <a:moveTo>
                  <a:pt x="0" y="0"/>
                </a:moveTo>
                <a:lnTo>
                  <a:pt x="5866098" y="0"/>
                </a:lnTo>
                <a:lnTo>
                  <a:pt x="5866098" y="4212450"/>
                </a:lnTo>
                <a:lnTo>
                  <a:pt x="0" y="4212450"/>
                </a:lnTo>
                <a:lnTo>
                  <a:pt x="0" y="0"/>
                </a:lnTo>
                <a:close/>
              </a:path>
            </a:pathLst>
          </a:custGeom>
          <a:blipFill>
            <a:blip r:embed="rId2"/>
            <a:stretch>
              <a:fillRect l="0" t="0" r="0" b="0"/>
            </a:stretch>
          </a:blipFill>
        </p:spPr>
      </p:sp>
      <p:sp>
        <p:nvSpPr>
          <p:cNvPr name="Freeform 9" id="9"/>
          <p:cNvSpPr/>
          <p:nvPr/>
        </p:nvSpPr>
        <p:spPr>
          <a:xfrm flipH="false" flipV="false" rot="0">
            <a:off x="11763024" y="1580140"/>
            <a:ext cx="5373551" cy="5176005"/>
          </a:xfrm>
          <a:custGeom>
            <a:avLst/>
            <a:gdLst/>
            <a:ahLst/>
            <a:cxnLst/>
            <a:rect r="r" b="b" t="t" l="l"/>
            <a:pathLst>
              <a:path h="5176005" w="5373551">
                <a:moveTo>
                  <a:pt x="0" y="0"/>
                </a:moveTo>
                <a:lnTo>
                  <a:pt x="5373551" y="0"/>
                </a:lnTo>
                <a:lnTo>
                  <a:pt x="5373551" y="5176005"/>
                </a:lnTo>
                <a:lnTo>
                  <a:pt x="0" y="5176005"/>
                </a:lnTo>
                <a:lnTo>
                  <a:pt x="0" y="0"/>
                </a:lnTo>
                <a:close/>
              </a:path>
            </a:pathLst>
          </a:custGeom>
          <a:blipFill>
            <a:blip r:embed="rId3"/>
            <a:stretch>
              <a:fillRect l="-1667" t="-61" r="0" b="-637"/>
            </a:stretch>
          </a:blipFill>
        </p:spPr>
      </p:sp>
      <p:sp>
        <p:nvSpPr>
          <p:cNvPr name="TextBox 10" id="10"/>
          <p:cNvSpPr txBox="true"/>
          <p:nvPr/>
        </p:nvSpPr>
        <p:spPr>
          <a:xfrm rot="0">
            <a:off x="0" y="6474693"/>
            <a:ext cx="16218074" cy="4114800"/>
          </a:xfrm>
          <a:prstGeom prst="rect">
            <a:avLst/>
          </a:prstGeom>
        </p:spPr>
        <p:txBody>
          <a:bodyPr anchor="t" rtlCol="false" tIns="0" lIns="0" bIns="0" rIns="0">
            <a:spAutoFit/>
          </a:bodyPr>
          <a:lstStyle/>
          <a:p>
            <a:pPr algn="just" marL="648213" indent="-324107" lvl="1">
              <a:lnSpc>
                <a:spcPts val="3602"/>
              </a:lnSpc>
              <a:buFont typeface="Arial"/>
              <a:buChar char="•"/>
            </a:pPr>
            <a:r>
              <a:rPr lang="en-US" sz="3002">
                <a:solidFill>
                  <a:srgbClr val="000000"/>
                </a:solidFill>
                <a:latin typeface="Garet"/>
                <a:ea typeface="Garet"/>
                <a:cs typeface="Garet"/>
                <a:sym typeface="Garet"/>
              </a:rPr>
              <a:t>🔹 Missing Value Handling</a:t>
            </a:r>
          </a:p>
          <a:p>
            <a:pPr algn="just" marL="648213" indent="-324107" lvl="1">
              <a:lnSpc>
                <a:spcPts val="3602"/>
              </a:lnSpc>
              <a:buFont typeface="Arial"/>
              <a:buChar char="•"/>
            </a:pPr>
            <a:r>
              <a:rPr lang="en-US" sz="3002">
                <a:solidFill>
                  <a:srgbClr val="000000"/>
                </a:solidFill>
                <a:latin typeface="Garet"/>
                <a:ea typeface="Garet"/>
                <a:cs typeface="Garet"/>
                <a:sym typeface="Garet"/>
              </a:rPr>
              <a:t>Removed columns with excessive missing values that did not contribute to analysis</a:t>
            </a:r>
          </a:p>
          <a:p>
            <a:pPr algn="just" marL="648213" indent="-324107" lvl="1">
              <a:lnSpc>
                <a:spcPts val="3602"/>
              </a:lnSpc>
              <a:buFont typeface="Arial"/>
              <a:buChar char="•"/>
            </a:pPr>
            <a:r>
              <a:rPr lang="en-US" sz="3002">
                <a:solidFill>
                  <a:srgbClr val="000000"/>
                </a:solidFill>
                <a:latin typeface="Garet"/>
                <a:ea typeface="Garet"/>
                <a:cs typeface="Garet"/>
                <a:sym typeface="Garet"/>
              </a:rPr>
              <a:t>Applied mean imputation for selected numerical features where appropriate</a:t>
            </a:r>
          </a:p>
          <a:p>
            <a:pPr algn="just" marL="648213" indent="-324107" lvl="1">
              <a:lnSpc>
                <a:spcPts val="3602"/>
              </a:lnSpc>
              <a:buFont typeface="Arial"/>
              <a:buChar char="•"/>
            </a:pPr>
            <a:r>
              <a:rPr lang="en-US" sz="3002">
                <a:solidFill>
                  <a:srgbClr val="000000"/>
                </a:solidFill>
                <a:latin typeface="Garet"/>
                <a:ea typeface="Garet"/>
                <a:cs typeface="Garet"/>
                <a:sym typeface="Garet"/>
              </a:rPr>
              <a:t>Dropped rows with missing values in key identifier columns such as model name</a:t>
            </a:r>
          </a:p>
          <a:p>
            <a:pPr algn="just" marL="648213" indent="-324107" lvl="1">
              <a:lnSpc>
                <a:spcPts val="3602"/>
              </a:lnSpc>
              <a:buFont typeface="Arial"/>
              <a:buChar char="•"/>
            </a:pPr>
            <a:r>
              <a:rPr lang="en-US" sz="3002">
                <a:solidFill>
                  <a:srgbClr val="000000"/>
                </a:solidFill>
                <a:latin typeface="Garet"/>
                <a:ea typeface="Garet"/>
                <a:cs typeface="Garet"/>
                <a:sym typeface="Garet"/>
              </a:rPr>
              <a:t>Handled brand-specific missing patterns (e.g., battery information for iPhone listings) carefully to avoid introducing assumptions</a:t>
            </a:r>
          </a:p>
          <a:p>
            <a:pPr algn="just" marL="648213" indent="-324107" lvl="1">
              <a:lnSpc>
                <a:spcPts val="3602"/>
              </a:lnSpc>
              <a:buFont typeface="Arial"/>
              <a:buChar char="•"/>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99B6A3"/>
        </a:solidFill>
      </p:bgPr>
    </p:bg>
    <p:spTree>
      <p:nvGrpSpPr>
        <p:cNvPr id="1" name=""/>
        <p:cNvGrpSpPr/>
        <p:nvPr/>
      </p:nvGrpSpPr>
      <p:grpSpPr>
        <a:xfrm>
          <a:off x="0" y="0"/>
          <a:ext cx="0" cy="0"/>
          <a:chOff x="0" y="0"/>
          <a:chExt cx="0" cy="0"/>
        </a:xfrm>
      </p:grpSpPr>
      <p:grpSp>
        <p:nvGrpSpPr>
          <p:cNvPr name="Group 2" id="2"/>
          <p:cNvGrpSpPr/>
          <p:nvPr/>
        </p:nvGrpSpPr>
        <p:grpSpPr>
          <a:xfrm rot="0">
            <a:off x="14238800" y="7426355"/>
            <a:ext cx="3873712" cy="3663889"/>
            <a:chOff x="0" y="0"/>
            <a:chExt cx="859347" cy="812800"/>
          </a:xfrm>
        </p:grpSpPr>
        <p:sp>
          <p:nvSpPr>
            <p:cNvPr name="Freeform 3" id="3"/>
            <p:cNvSpPr/>
            <p:nvPr/>
          </p:nvSpPr>
          <p:spPr>
            <a:xfrm flipH="false" flipV="false" rot="0">
              <a:off x="0" y="0"/>
              <a:ext cx="859347" cy="812800"/>
            </a:xfrm>
            <a:custGeom>
              <a:avLst/>
              <a:gdLst/>
              <a:ahLst/>
              <a:cxnLst/>
              <a:rect r="r" b="b" t="t" l="l"/>
              <a:pathLst>
                <a:path h="812800" w="859347">
                  <a:moveTo>
                    <a:pt x="429674" y="0"/>
                  </a:moveTo>
                  <a:cubicBezTo>
                    <a:pt x="192371" y="0"/>
                    <a:pt x="0" y="181951"/>
                    <a:pt x="0" y="406400"/>
                  </a:cubicBezTo>
                  <a:cubicBezTo>
                    <a:pt x="0" y="630849"/>
                    <a:pt x="192371" y="812800"/>
                    <a:pt x="429674" y="812800"/>
                  </a:cubicBezTo>
                  <a:cubicBezTo>
                    <a:pt x="666976" y="812800"/>
                    <a:pt x="859347" y="630849"/>
                    <a:pt x="859347" y="406400"/>
                  </a:cubicBezTo>
                  <a:cubicBezTo>
                    <a:pt x="859347" y="181951"/>
                    <a:pt x="666976" y="0"/>
                    <a:pt x="429674" y="0"/>
                  </a:cubicBezTo>
                  <a:close/>
                </a:path>
              </a:pathLst>
            </a:custGeom>
            <a:solidFill>
              <a:srgbClr val="668772"/>
            </a:solidFill>
          </p:spPr>
        </p:sp>
        <p:sp>
          <p:nvSpPr>
            <p:cNvPr name="TextBox 4" id="4"/>
            <p:cNvSpPr txBox="true"/>
            <p:nvPr/>
          </p:nvSpPr>
          <p:spPr>
            <a:xfrm>
              <a:off x="80564" y="47625"/>
              <a:ext cx="69822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3716285" y="6859735"/>
            <a:ext cx="4049794" cy="3427265"/>
            <a:chOff x="0" y="0"/>
            <a:chExt cx="960437" cy="812800"/>
          </a:xfrm>
        </p:grpSpPr>
        <p:sp>
          <p:nvSpPr>
            <p:cNvPr name="Freeform 6" id="6"/>
            <p:cNvSpPr/>
            <p:nvPr/>
          </p:nvSpPr>
          <p:spPr>
            <a:xfrm flipH="false" flipV="false" rot="0">
              <a:off x="0" y="0"/>
              <a:ext cx="960437" cy="812800"/>
            </a:xfrm>
            <a:custGeom>
              <a:avLst/>
              <a:gdLst/>
              <a:ahLst/>
              <a:cxnLst/>
              <a:rect r="r" b="b" t="t" l="l"/>
              <a:pathLst>
                <a:path h="812800" w="960437">
                  <a:moveTo>
                    <a:pt x="480219" y="0"/>
                  </a:moveTo>
                  <a:cubicBezTo>
                    <a:pt x="215001" y="0"/>
                    <a:pt x="0" y="181951"/>
                    <a:pt x="0" y="406400"/>
                  </a:cubicBezTo>
                  <a:cubicBezTo>
                    <a:pt x="0" y="630849"/>
                    <a:pt x="215001" y="812800"/>
                    <a:pt x="480219" y="812800"/>
                  </a:cubicBezTo>
                  <a:cubicBezTo>
                    <a:pt x="745436" y="812800"/>
                    <a:pt x="960437" y="630849"/>
                    <a:pt x="960437" y="406400"/>
                  </a:cubicBezTo>
                  <a:cubicBezTo>
                    <a:pt x="960437" y="181951"/>
                    <a:pt x="745436" y="0"/>
                    <a:pt x="480219" y="0"/>
                  </a:cubicBezTo>
                  <a:close/>
                </a:path>
              </a:pathLst>
            </a:custGeom>
            <a:blipFill>
              <a:blip r:embed="rId2"/>
              <a:stretch>
                <a:fillRect l="0" t="-37188" r="0" b="-40167"/>
              </a:stretch>
            </a:blipFill>
          </p:spPr>
        </p:sp>
      </p:grpSp>
      <p:sp>
        <p:nvSpPr>
          <p:cNvPr name="Freeform 7" id="7"/>
          <p:cNvSpPr/>
          <p:nvPr/>
        </p:nvSpPr>
        <p:spPr>
          <a:xfrm flipH="false" flipV="false" rot="0">
            <a:off x="10446332" y="224484"/>
            <a:ext cx="7584936" cy="6436009"/>
          </a:xfrm>
          <a:custGeom>
            <a:avLst/>
            <a:gdLst/>
            <a:ahLst/>
            <a:cxnLst/>
            <a:rect r="r" b="b" t="t" l="l"/>
            <a:pathLst>
              <a:path h="6436009" w="7584936">
                <a:moveTo>
                  <a:pt x="0" y="0"/>
                </a:moveTo>
                <a:lnTo>
                  <a:pt x="7584936" y="0"/>
                </a:lnTo>
                <a:lnTo>
                  <a:pt x="7584936" y="6436009"/>
                </a:lnTo>
                <a:lnTo>
                  <a:pt x="0" y="6436009"/>
                </a:lnTo>
                <a:lnTo>
                  <a:pt x="0" y="0"/>
                </a:lnTo>
                <a:close/>
              </a:path>
            </a:pathLst>
          </a:custGeom>
          <a:blipFill>
            <a:blip r:embed="rId3"/>
            <a:stretch>
              <a:fillRect l="0" t="-455" r="0" b="-455"/>
            </a:stretch>
          </a:blipFill>
        </p:spPr>
      </p:sp>
      <p:sp>
        <p:nvSpPr>
          <p:cNvPr name="TextBox 8" id="8"/>
          <p:cNvSpPr txBox="true"/>
          <p:nvPr/>
        </p:nvSpPr>
        <p:spPr>
          <a:xfrm rot="0">
            <a:off x="0" y="-438150"/>
            <a:ext cx="10196461" cy="11115675"/>
          </a:xfrm>
          <a:prstGeom prst="rect">
            <a:avLst/>
          </a:prstGeom>
        </p:spPr>
        <p:txBody>
          <a:bodyPr anchor="t" rtlCol="false" tIns="0" lIns="0" bIns="0" rIns="0">
            <a:spAutoFit/>
          </a:bodyPr>
          <a:lstStyle/>
          <a:p>
            <a:pPr algn="just">
              <a:lnSpc>
                <a:spcPts val="3731"/>
              </a:lnSpc>
            </a:pPr>
          </a:p>
          <a:p>
            <a:pPr algn="just">
              <a:lnSpc>
                <a:spcPts val="3731"/>
              </a:lnSpc>
            </a:pPr>
          </a:p>
          <a:p>
            <a:pPr algn="just">
              <a:lnSpc>
                <a:spcPts val="3731"/>
              </a:lnSpc>
            </a:pPr>
          </a:p>
          <a:p>
            <a:pPr algn="just">
              <a:lnSpc>
                <a:spcPts val="3611"/>
              </a:lnSpc>
            </a:pPr>
            <a:r>
              <a:rPr lang="en-US" sz="3009">
                <a:solidFill>
                  <a:srgbClr val="000000"/>
                </a:solidFill>
                <a:latin typeface="Garet"/>
                <a:ea typeface="Garet"/>
                <a:cs typeface="Garet"/>
                <a:sym typeface="Garet"/>
              </a:rPr>
              <a:t>📊 </a:t>
            </a:r>
          </a:p>
          <a:p>
            <a:pPr algn="just">
              <a:lnSpc>
                <a:spcPts val="3731"/>
              </a:lnSpc>
            </a:pPr>
            <a:r>
              <a:rPr lang="en-US" sz="3109">
                <a:solidFill>
                  <a:srgbClr val="000000"/>
                </a:solidFill>
                <a:latin typeface="Garet"/>
                <a:ea typeface="Garet"/>
                <a:cs typeface="Garet"/>
                <a:sym typeface="Garet"/>
              </a:rPr>
              <a:t>This bar chart compares how many phone listings each brand has under:</a:t>
            </a:r>
          </a:p>
          <a:p>
            <a:pPr algn="just" marL="671281" indent="-335641" lvl="1">
              <a:lnSpc>
                <a:spcPts val="3731"/>
              </a:lnSpc>
              <a:buFont typeface="Arial"/>
              <a:buChar char="•"/>
            </a:pPr>
            <a:r>
              <a:rPr lang="en-US" sz="3109">
                <a:solidFill>
                  <a:srgbClr val="000000"/>
                </a:solidFill>
                <a:latin typeface="Garet"/>
                <a:ea typeface="Garet"/>
                <a:cs typeface="Garet"/>
                <a:sym typeface="Garet"/>
              </a:rPr>
              <a:t>Available</a:t>
            </a:r>
          </a:p>
          <a:p>
            <a:pPr algn="just" marL="671281" indent="-335641" lvl="1">
              <a:lnSpc>
                <a:spcPts val="3731"/>
              </a:lnSpc>
              <a:buFont typeface="Arial"/>
              <a:buChar char="•"/>
            </a:pPr>
            <a:r>
              <a:rPr lang="en-US" sz="3109">
                <a:solidFill>
                  <a:srgbClr val="000000"/>
                </a:solidFill>
                <a:latin typeface="Garet"/>
                <a:ea typeface="Garet"/>
                <a:cs typeface="Garet"/>
                <a:sym typeface="Garet"/>
              </a:rPr>
              <a:t>Coming Soon</a:t>
            </a:r>
          </a:p>
          <a:p>
            <a:pPr algn="just" marL="671281" indent="-335641" lvl="1">
              <a:lnSpc>
                <a:spcPts val="3731"/>
              </a:lnSpc>
              <a:buFont typeface="Arial"/>
              <a:buChar char="•"/>
            </a:pPr>
            <a:r>
              <a:rPr lang="en-US" sz="3109">
                <a:solidFill>
                  <a:srgbClr val="000000"/>
                </a:solidFill>
                <a:latin typeface="Garet"/>
                <a:ea typeface="Garet"/>
                <a:cs typeface="Garet"/>
                <a:sym typeface="Garet"/>
              </a:rPr>
              <a:t>Currently Unavailable</a:t>
            </a:r>
          </a:p>
          <a:p>
            <a:pPr algn="just">
              <a:lnSpc>
                <a:spcPts val="3731"/>
              </a:lnSpc>
            </a:pPr>
          </a:p>
          <a:p>
            <a:pPr algn="just" marL="671281" indent="-335641" lvl="1">
              <a:lnSpc>
                <a:spcPts val="3731"/>
              </a:lnSpc>
              <a:buFont typeface="Arial"/>
              <a:buChar char="•"/>
            </a:pPr>
            <a:r>
              <a:rPr lang="en-US" sz="3109">
                <a:solidFill>
                  <a:srgbClr val="000000"/>
                </a:solidFill>
                <a:latin typeface="Garet"/>
                <a:ea typeface="Garet"/>
                <a:cs typeface="Garet"/>
                <a:sym typeface="Garet"/>
              </a:rPr>
              <a:t>Most brands show a higher number of currently unavailable listings compared to available ones</a:t>
            </a:r>
          </a:p>
          <a:p>
            <a:pPr algn="just" marL="649692" indent="-324846" lvl="1">
              <a:lnSpc>
                <a:spcPts val="3611"/>
              </a:lnSpc>
              <a:buFont typeface="Arial"/>
              <a:buChar char="•"/>
            </a:pPr>
            <a:r>
              <a:rPr lang="en-US" sz="3009">
                <a:solidFill>
                  <a:srgbClr val="000000"/>
                </a:solidFill>
                <a:latin typeface="Garet"/>
                <a:ea typeface="Garet"/>
                <a:cs typeface="Garet"/>
                <a:sym typeface="Garet"/>
              </a:rPr>
              <a:t>Apple and Samsung have a significantly large number of unavailable listings, indicating frequent model turnover or discontinued listings</a:t>
            </a:r>
          </a:p>
          <a:p>
            <a:pPr algn="just" marL="671281" indent="-335641" lvl="1">
              <a:lnSpc>
                <a:spcPts val="3731"/>
              </a:lnSpc>
              <a:buFont typeface="Arial"/>
              <a:buChar char="•"/>
            </a:pPr>
            <a:r>
              <a:rPr lang="en-US" sz="3109">
                <a:solidFill>
                  <a:srgbClr val="000000"/>
                </a:solidFill>
                <a:latin typeface="Garet"/>
                <a:ea typeface="Garet"/>
                <a:cs typeface="Garet"/>
                <a:sym typeface="Garet"/>
              </a:rPr>
              <a:t>Budget and mid-range brands generally have fewer “coming soon” listings</a:t>
            </a:r>
          </a:p>
          <a:p>
            <a:pPr algn="just" marL="671281" indent="-335641" lvl="1">
              <a:lnSpc>
                <a:spcPts val="3731"/>
              </a:lnSpc>
              <a:buFont typeface="Arial"/>
              <a:buChar char="•"/>
            </a:pPr>
            <a:r>
              <a:rPr lang="en-US" sz="3109">
                <a:solidFill>
                  <a:srgbClr val="000000"/>
                </a:solidFill>
                <a:latin typeface="Garet"/>
                <a:ea typeface="Garet"/>
                <a:cs typeface="Garet"/>
                <a:sym typeface="Garet"/>
              </a:rPr>
              <a:t>Availability patterns vary noticeably across brands, reflecting different product lifecycle strategies</a:t>
            </a:r>
          </a:p>
          <a:p>
            <a:pPr algn="just">
              <a:lnSpc>
                <a:spcPts val="3731"/>
              </a:lnSpc>
            </a:pPr>
          </a:p>
          <a:p>
            <a:pPr algn="just">
              <a:lnSpc>
                <a:spcPts val="338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DAHACol99NI</dc:identifier>
  <dcterms:modified xsi:type="dcterms:W3CDTF">2011-08-01T06:04:30Z</dcterms:modified>
  <cp:revision>1</cp:revision>
  <dc:title>Green Brown Modern Market Analysis Presentation</dc:title>
</cp:coreProperties>
</file>

<file path=docProps/thumbnail.jpeg>
</file>